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1"/>
  </p:notesMasterIdLst>
  <p:sldIdLst>
    <p:sldId id="256" r:id="rId2"/>
    <p:sldId id="299" r:id="rId3"/>
    <p:sldId id="300" r:id="rId4"/>
    <p:sldId id="301" r:id="rId5"/>
    <p:sldId id="265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5" r:id="rId17"/>
    <p:sldId id="284" r:id="rId18"/>
    <p:sldId id="286" r:id="rId19"/>
    <p:sldId id="260" r:id="rId20"/>
    <p:sldId id="296" r:id="rId21"/>
    <p:sldId id="264" r:id="rId22"/>
    <p:sldId id="319" r:id="rId23"/>
    <p:sldId id="267" r:id="rId24"/>
    <p:sldId id="266" r:id="rId25"/>
    <p:sldId id="258" r:id="rId26"/>
    <p:sldId id="263" r:id="rId27"/>
    <p:sldId id="313" r:id="rId28"/>
    <p:sldId id="259" r:id="rId29"/>
    <p:sldId id="261" r:id="rId30"/>
    <p:sldId id="262" r:id="rId31"/>
    <p:sldId id="270" r:id="rId32"/>
    <p:sldId id="269" r:id="rId33"/>
    <p:sldId id="314" r:id="rId34"/>
    <p:sldId id="287" r:id="rId35"/>
    <p:sldId id="303" r:id="rId36"/>
    <p:sldId id="288" r:id="rId37"/>
    <p:sldId id="290" r:id="rId38"/>
    <p:sldId id="317" r:id="rId39"/>
    <p:sldId id="321" r:id="rId40"/>
    <p:sldId id="324" r:id="rId41"/>
    <p:sldId id="325" r:id="rId42"/>
    <p:sldId id="323" r:id="rId43"/>
    <p:sldId id="291" r:id="rId44"/>
    <p:sldId id="302" r:id="rId45"/>
    <p:sldId id="316" r:id="rId46"/>
    <p:sldId id="294" r:id="rId47"/>
    <p:sldId id="292" r:id="rId48"/>
    <p:sldId id="293" r:id="rId49"/>
    <p:sldId id="304" r:id="rId50"/>
    <p:sldId id="295" r:id="rId51"/>
    <p:sldId id="305" r:id="rId52"/>
    <p:sldId id="306" r:id="rId53"/>
    <p:sldId id="318" r:id="rId54"/>
    <p:sldId id="322" r:id="rId55"/>
    <p:sldId id="308" r:id="rId56"/>
    <p:sldId id="307" r:id="rId57"/>
    <p:sldId id="309" r:id="rId58"/>
    <p:sldId id="310" r:id="rId59"/>
    <p:sldId id="320" r:id="rId6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071" autoAdjust="0"/>
  </p:normalViewPr>
  <p:slideViewPr>
    <p:cSldViewPr snapToGrid="0">
      <p:cViewPr varScale="1">
        <p:scale>
          <a:sx n="82" d="100"/>
          <a:sy n="82" d="100"/>
        </p:scale>
        <p:origin x="1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A714F-DCBE-4681-8B91-8978730CD2E4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166F1-E531-4E19-AA32-4B77B8EA35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410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https://github.com/lemonhu/stock-knowledge-graph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3814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import re</a:t>
            </a:r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os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from selenium import </a:t>
            </a:r>
            <a:r>
              <a:rPr lang="en-US" altLang="zh-CN" dirty="0" err="1" smtClean="0"/>
              <a:t>webdriver</a:t>
            </a:r>
            <a:endParaRPr lang="en-US" altLang="zh-CN" dirty="0" smtClean="0"/>
          </a:p>
          <a:p>
            <a:r>
              <a:rPr lang="en-US" altLang="zh-CN" dirty="0" smtClean="0"/>
              <a:t>from </a:t>
            </a:r>
            <a:r>
              <a:rPr lang="en-US" altLang="zh-CN" dirty="0" err="1" smtClean="0"/>
              <a:t>selenium.webdriver.common.keys</a:t>
            </a:r>
            <a:r>
              <a:rPr lang="en-US" altLang="zh-CN" dirty="0" smtClean="0"/>
              <a:t> import Keys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#%% retrieve the problem set</a:t>
            </a:r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spider(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opts = </a:t>
            </a:r>
            <a:r>
              <a:rPr lang="en-US" altLang="zh-CN" dirty="0" err="1" smtClean="0"/>
              <a:t>webdriver.FirefoxOptions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opts.headless</a:t>
            </a:r>
            <a:r>
              <a:rPr lang="en-US" altLang="zh-CN" dirty="0" smtClean="0"/>
              <a:t> = True    # hide </a:t>
            </a:r>
            <a:r>
              <a:rPr lang="en-US" altLang="zh-CN" dirty="0" err="1" smtClean="0"/>
              <a:t>Fiexfox</a:t>
            </a:r>
            <a:r>
              <a:rPr lang="en-US" altLang="zh-CN" dirty="0" smtClean="0"/>
              <a:t> window</a:t>
            </a:r>
          </a:p>
          <a:p>
            <a:r>
              <a:rPr lang="en-US" altLang="zh-CN" dirty="0" smtClean="0"/>
              <a:t>    driver = </a:t>
            </a:r>
            <a:r>
              <a:rPr lang="en-US" altLang="zh-CN" dirty="0" err="1" smtClean="0"/>
              <a:t>webdriver.Firefox</a:t>
            </a:r>
            <a:r>
              <a:rPr lang="en-US" altLang="zh-CN" dirty="0" smtClean="0"/>
              <a:t>(options=opts)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driver.set_page_load_timeout</a:t>
            </a:r>
            <a:r>
              <a:rPr lang="en-US" altLang="zh-CN" dirty="0" smtClean="0"/>
              <a:t>(5)</a:t>
            </a:r>
          </a:p>
          <a:p>
            <a:r>
              <a:rPr lang="en-US" altLang="zh-CN" dirty="0" smtClean="0"/>
              <a:t>    try: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driver.get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except: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webdriver.ActionChains</a:t>
            </a:r>
            <a:r>
              <a:rPr lang="en-US" altLang="zh-CN" dirty="0" smtClean="0"/>
              <a:t>(driver).</a:t>
            </a:r>
            <a:r>
              <a:rPr lang="en-US" altLang="zh-CN" dirty="0" err="1" smtClean="0"/>
              <a:t>send_keys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Keys.ESCAPE</a:t>
            </a:r>
            <a:r>
              <a:rPr lang="en-US" altLang="zh-CN" dirty="0" smtClean="0"/>
              <a:t>).perform()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    print(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    frame = </a:t>
            </a:r>
            <a:r>
              <a:rPr lang="en-US" altLang="zh-CN" dirty="0" err="1" smtClean="0"/>
              <a:t>driver.find_element_by_xpath</a:t>
            </a:r>
            <a:r>
              <a:rPr lang="en-US" altLang="zh-CN" dirty="0" smtClean="0"/>
              <a:t>('//iframe[@id="</a:t>
            </a:r>
            <a:r>
              <a:rPr lang="en-US" altLang="zh-CN" dirty="0" err="1" smtClean="0"/>
              <a:t>dataifm</a:t>
            </a:r>
            <a:r>
              <a:rPr lang="en-US" altLang="zh-CN" dirty="0" smtClean="0"/>
              <a:t>"]')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driver.switch_to.frame</a:t>
            </a:r>
            <a:r>
              <a:rPr lang="en-US" altLang="zh-CN" dirty="0" smtClean="0"/>
              <a:t>(frame)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driver.find_element_by_id</a:t>
            </a:r>
            <a:r>
              <a:rPr lang="en-US" altLang="zh-CN" dirty="0" smtClean="0"/>
              <a:t>("ml_001")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    html = </a:t>
            </a:r>
            <a:r>
              <a:rPr lang="en-US" altLang="zh-CN" dirty="0" err="1" smtClean="0"/>
              <a:t>driver.page_source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    filename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('(\d+)', 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)[-1]</a:t>
            </a:r>
          </a:p>
          <a:p>
            <a:r>
              <a:rPr lang="en-US" altLang="zh-CN" dirty="0" smtClean="0"/>
              <a:t>    with open("./data/</a:t>
            </a:r>
            <a:r>
              <a:rPr lang="en-US" altLang="zh-CN" dirty="0" err="1" smtClean="0"/>
              <a:t>stockpage</a:t>
            </a:r>
            <a:r>
              <a:rPr lang="en-US" altLang="zh-CN" dirty="0" smtClean="0"/>
              <a:t>/" + filename + ".html", "w") as </a:t>
            </a:r>
            <a:r>
              <a:rPr lang="en-US" altLang="zh-CN" dirty="0" err="1" smtClean="0"/>
              <a:t>fp</a:t>
            </a:r>
            <a:r>
              <a:rPr lang="en-US" altLang="zh-CN" dirty="0" smtClean="0"/>
              <a:t>: 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fp.write</a:t>
            </a:r>
            <a:r>
              <a:rPr lang="en-US" altLang="zh-CN" dirty="0" smtClean="0"/>
              <a:t>(html)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fp.close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driver.switch_to.default_content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driver.quit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os.chdir</a:t>
            </a:r>
            <a:r>
              <a:rPr lang="en-US" altLang="zh-CN" dirty="0" smtClean="0"/>
              <a:t>('c:/</a:t>
            </a:r>
            <a:r>
              <a:rPr lang="en-US" altLang="zh-CN" dirty="0" err="1" smtClean="0"/>
              <a:t>StockKG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print(</a:t>
            </a:r>
            <a:r>
              <a:rPr lang="en-US" altLang="zh-CN" dirty="0" err="1" smtClean="0"/>
              <a:t>os.getcwd</a:t>
            </a:r>
            <a:r>
              <a:rPr lang="en-US" altLang="zh-CN" dirty="0" smtClean="0"/>
              <a:t>())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with open("./data/seed_urls.txt", 'r') as </a:t>
            </a:r>
            <a:r>
              <a:rPr lang="en-US" altLang="zh-CN" dirty="0" err="1" smtClean="0"/>
              <a:t>f_in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</a:t>
            </a:r>
            <a:r>
              <a:rPr lang="en-US" altLang="zh-CN" dirty="0" err="1" smtClean="0"/>
              <a:t>urls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f_in.read</a:t>
            </a:r>
            <a:r>
              <a:rPr lang="en-US" altLang="zh-CN" dirty="0" smtClean="0"/>
              <a:t>().</a:t>
            </a:r>
            <a:r>
              <a:rPr lang="en-US" altLang="zh-CN" dirty="0" err="1" smtClean="0"/>
              <a:t>splitlines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f_in.close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count = 0</a:t>
            </a:r>
          </a:p>
          <a:p>
            <a:r>
              <a:rPr lang="en-US" altLang="zh-CN" dirty="0" smtClean="0"/>
              <a:t>wait = 10 # wait time to avoid the blocking of spider</a:t>
            </a:r>
          </a:p>
          <a:p>
            <a:r>
              <a:rPr lang="en-US" altLang="zh-CN" dirty="0" smtClean="0"/>
              <a:t>for foo in </a:t>
            </a:r>
            <a:r>
              <a:rPr lang="en-US" altLang="zh-CN" dirty="0" err="1" smtClean="0"/>
              <a:t>urls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print('Processing URL %s' % foo)</a:t>
            </a:r>
          </a:p>
          <a:p>
            <a:r>
              <a:rPr lang="en-US" altLang="zh-CN" dirty="0" smtClean="0"/>
              <a:t>    spider(foo)</a:t>
            </a:r>
          </a:p>
          <a:p>
            <a:r>
              <a:rPr lang="en-US" altLang="zh-CN" dirty="0" smtClean="0"/>
              <a:t>    print('Wait %f seconds' % wait)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    count += 1</a:t>
            </a:r>
          </a:p>
          <a:p>
            <a:r>
              <a:rPr lang="en-US" altLang="zh-CN" dirty="0" smtClean="0"/>
              <a:t>    if count==2: break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7943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os</a:t>
            </a:r>
            <a:endParaRPr lang="en-US" altLang="zh-CN" dirty="0" smtClean="0"/>
          </a:p>
          <a:p>
            <a:r>
              <a:rPr lang="en-US" altLang="zh-CN" dirty="0" smtClean="0"/>
              <a:t>import csv</a:t>
            </a:r>
          </a:p>
          <a:p>
            <a:r>
              <a:rPr lang="en-US" altLang="zh-CN" dirty="0" smtClean="0"/>
              <a:t>from </a:t>
            </a:r>
            <a:r>
              <a:rPr lang="en-US" altLang="zh-CN" dirty="0" err="1" smtClean="0"/>
              <a:t>lxml</a:t>
            </a:r>
            <a:r>
              <a:rPr lang="en-US" altLang="zh-CN" dirty="0" smtClean="0"/>
              <a:t> import </a:t>
            </a:r>
            <a:r>
              <a:rPr lang="en-US" altLang="zh-CN" dirty="0" err="1" smtClean="0"/>
              <a:t>etree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extract(</a:t>
            </a:r>
            <a:r>
              <a:rPr lang="en-US" altLang="zh-CN" dirty="0" err="1" smtClean="0"/>
              <a:t>stockpage_dir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executive_csv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pages = map(lambda _: </a:t>
            </a:r>
            <a:r>
              <a:rPr lang="en-US" altLang="zh-CN" dirty="0" err="1" smtClean="0"/>
              <a:t>os.path.join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stockpage_dir</a:t>
            </a:r>
            <a:r>
              <a:rPr lang="en-US" altLang="zh-CN" dirty="0" smtClean="0"/>
              <a:t>, _), </a:t>
            </a:r>
            <a:r>
              <a:rPr lang="en-US" altLang="zh-CN" dirty="0" err="1" smtClean="0"/>
              <a:t>os.listdir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stockpage_dir</a:t>
            </a:r>
            <a:r>
              <a:rPr lang="en-US" altLang="zh-CN" dirty="0" smtClean="0"/>
              <a:t>))</a:t>
            </a:r>
          </a:p>
          <a:p>
            <a:r>
              <a:rPr lang="en-US" altLang="zh-CN" dirty="0" smtClean="0"/>
              <a:t>    pages = filter(lambda _: _.</a:t>
            </a:r>
            <a:r>
              <a:rPr lang="en-US" altLang="zh-CN" dirty="0" err="1" smtClean="0"/>
              <a:t>endswith</a:t>
            </a:r>
            <a:r>
              <a:rPr lang="en-US" altLang="zh-CN" dirty="0" smtClean="0"/>
              <a:t>('html'), pages)</a:t>
            </a:r>
          </a:p>
          <a:p>
            <a:r>
              <a:rPr lang="en-US" altLang="zh-CN" dirty="0" smtClean="0"/>
              <a:t>    headers = ['name', 'gender', 'age', 'code', 'jobs']</a:t>
            </a:r>
          </a:p>
          <a:p>
            <a:r>
              <a:rPr lang="en-US" altLang="zh-CN" dirty="0" smtClean="0"/>
              <a:t>    #with open(</a:t>
            </a:r>
            <a:r>
              <a:rPr lang="en-US" altLang="zh-CN" dirty="0" err="1" smtClean="0"/>
              <a:t>directors_csv</a:t>
            </a:r>
            <a:r>
              <a:rPr lang="en-US" altLang="zh-CN" dirty="0" smtClean="0"/>
              <a:t>, 'w', encoding='utf-8') as </a:t>
            </a:r>
            <a:r>
              <a:rPr lang="en-US" altLang="zh-CN" dirty="0" err="1" smtClean="0"/>
              <a:t>file_directors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directors_csv</a:t>
            </a:r>
            <a:r>
              <a:rPr lang="en-US" altLang="zh-CN" dirty="0" smtClean="0"/>
              <a:t>, 'w') as </a:t>
            </a:r>
            <a:r>
              <a:rPr lang="en-US" altLang="zh-CN" dirty="0" err="1" smtClean="0"/>
              <a:t>file_directors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file_directors_csv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csv.DictWriter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file_directors</a:t>
            </a:r>
            <a:r>
              <a:rPr lang="en-US" altLang="zh-CN" dirty="0" smtClean="0"/>
              <a:t>, headers)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file_directors_csv.writeheader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for page in pages:</a:t>
            </a:r>
          </a:p>
          <a:p>
            <a:r>
              <a:rPr lang="en-US" altLang="zh-CN" dirty="0" smtClean="0"/>
              <a:t>            print(page)  # the full path of a stock page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file_name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page.split</a:t>
            </a:r>
            <a:r>
              <a:rPr lang="en-US" altLang="zh-CN" dirty="0" smtClean="0"/>
              <a:t>('\\')[-1]</a:t>
            </a:r>
          </a:p>
          <a:p>
            <a:r>
              <a:rPr lang="en-US" altLang="zh-CN" dirty="0" smtClean="0"/>
              <a:t>            code = </a:t>
            </a:r>
            <a:r>
              <a:rPr lang="en-US" altLang="zh-CN" dirty="0" err="1" smtClean="0"/>
              <a:t>file_name.split</a:t>
            </a:r>
            <a:r>
              <a:rPr lang="en-US" altLang="zh-CN" dirty="0" smtClean="0"/>
              <a:t>('.')[0]</a:t>
            </a:r>
          </a:p>
          <a:p>
            <a:r>
              <a:rPr lang="en-US" altLang="zh-CN" dirty="0" smtClean="0"/>
              <a:t>            executives = []</a:t>
            </a:r>
          </a:p>
          <a:p>
            <a:r>
              <a:rPr lang="en-US" altLang="zh-CN" dirty="0" smtClean="0"/>
              <a:t>            with open(page, 'r', encoding='</a:t>
            </a:r>
            <a:r>
              <a:rPr lang="en-US" altLang="zh-CN" dirty="0" err="1" smtClean="0"/>
              <a:t>gbk</a:t>
            </a:r>
            <a:r>
              <a:rPr lang="en-US" altLang="zh-CN" dirty="0" smtClean="0"/>
              <a:t>') as </a:t>
            </a:r>
            <a:r>
              <a:rPr lang="en-US" altLang="zh-CN" dirty="0" err="1" smtClean="0"/>
              <a:t>file_page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        content = </a:t>
            </a:r>
            <a:r>
              <a:rPr lang="en-US" altLang="zh-CN" dirty="0" err="1" smtClean="0"/>
              <a:t>file_page.read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            html = etree.HTML(content)</a:t>
            </a:r>
          </a:p>
          <a:p>
            <a:r>
              <a:rPr lang="en-US" altLang="zh-CN" dirty="0" smtClean="0"/>
              <a:t>                </a:t>
            </a:r>
            <a:r>
              <a:rPr lang="en-US" altLang="zh-CN" dirty="0" err="1" smtClean="0"/>
              <a:t>divs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html.xpath</a:t>
            </a:r>
            <a:r>
              <a:rPr lang="en-US" altLang="zh-CN" dirty="0" smtClean="0"/>
              <a:t>('//div[@id="ml_001"]//div[contains(@class, "</a:t>
            </a:r>
            <a:r>
              <a:rPr lang="en-US" altLang="zh-CN" dirty="0" err="1" smtClean="0"/>
              <a:t>person_table</a:t>
            </a:r>
            <a:r>
              <a:rPr lang="en-US" altLang="zh-CN" dirty="0" smtClean="0"/>
              <a:t>")]')</a:t>
            </a:r>
          </a:p>
          <a:p>
            <a:r>
              <a:rPr lang="en-US" altLang="zh-CN" dirty="0" smtClean="0"/>
              <a:t>                for div in </a:t>
            </a:r>
            <a:r>
              <a:rPr lang="en-US" altLang="zh-CN" dirty="0" err="1" smtClean="0"/>
              <a:t>divs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            item = {}</a:t>
            </a:r>
          </a:p>
          <a:p>
            <a:r>
              <a:rPr lang="en-US" altLang="zh-CN" dirty="0" smtClean="0"/>
              <a:t>                    item['name'] = </a:t>
            </a:r>
            <a:r>
              <a:rPr lang="en-US" altLang="zh-CN" dirty="0" err="1" smtClean="0"/>
              <a:t>div.xpath</a:t>
            </a:r>
            <a:r>
              <a:rPr lang="en-US" altLang="zh-CN" dirty="0" smtClean="0"/>
              <a:t>('.//</a:t>
            </a:r>
            <a:r>
              <a:rPr lang="en-US" altLang="zh-CN" dirty="0" err="1" smtClean="0"/>
              <a:t>thead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/td/h3/text()')[0].replace(',', '-').strip()</a:t>
            </a:r>
          </a:p>
          <a:p>
            <a:r>
              <a:rPr lang="en-US" altLang="zh-CN" dirty="0" smtClean="0"/>
              <a:t>                    item['jobs'] = </a:t>
            </a:r>
            <a:r>
              <a:rPr lang="en-US" altLang="zh-CN" dirty="0" err="1" smtClean="0"/>
              <a:t>div.xpath</a:t>
            </a:r>
            <a:r>
              <a:rPr lang="en-US" altLang="zh-CN" dirty="0" smtClean="0"/>
              <a:t>('.//</a:t>
            </a:r>
            <a:r>
              <a:rPr lang="en-US" altLang="zh-CN" dirty="0" err="1" smtClean="0"/>
              <a:t>thead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[1]/td[2]/text()')[0].replace(',', '/')</a:t>
            </a:r>
          </a:p>
          <a:p>
            <a:r>
              <a:rPr lang="en-US" altLang="zh-CN" dirty="0" smtClean="0"/>
              <a:t>                    </a:t>
            </a:r>
            <a:r>
              <a:rPr lang="en-US" altLang="zh-CN" dirty="0" err="1" smtClean="0"/>
              <a:t>gender_age_education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div.xpath</a:t>
            </a:r>
            <a:r>
              <a:rPr lang="en-US" altLang="zh-CN" dirty="0" smtClean="0"/>
              <a:t>('.//</a:t>
            </a:r>
            <a:r>
              <a:rPr lang="en-US" altLang="zh-CN" dirty="0" err="1" smtClean="0"/>
              <a:t>thead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[2]/td[1]/text()')[0].split()</a:t>
            </a:r>
          </a:p>
          <a:p>
            <a:r>
              <a:rPr lang="en-US" altLang="zh-CN" dirty="0" smtClean="0"/>
              <a:t>                    try:</a:t>
            </a:r>
          </a:p>
          <a:p>
            <a:r>
              <a:rPr lang="en-US" altLang="zh-CN" dirty="0" smtClean="0"/>
              <a:t>                        item['gender'] = </a:t>
            </a:r>
            <a:r>
              <a:rPr lang="en-US" altLang="zh-CN" dirty="0" err="1" smtClean="0"/>
              <a:t>gender_age_education</a:t>
            </a:r>
            <a:r>
              <a:rPr lang="en-US" altLang="zh-CN" dirty="0" smtClean="0"/>
              <a:t>[0]</a:t>
            </a:r>
          </a:p>
          <a:p>
            <a:r>
              <a:rPr lang="en-US" altLang="zh-CN" dirty="0" smtClean="0"/>
              <a:t>                        if item['gender'] not in ('</a:t>
            </a:r>
            <a:r>
              <a:rPr lang="zh-CN" altLang="en-US" dirty="0" smtClean="0"/>
              <a:t>男</a:t>
            </a:r>
            <a:r>
              <a:rPr lang="en-US" altLang="zh-CN" dirty="0" smtClean="0"/>
              <a:t>', '</a:t>
            </a:r>
            <a:r>
              <a:rPr lang="zh-CN" altLang="en-US" dirty="0" smtClean="0"/>
              <a:t>女</a:t>
            </a:r>
            <a:r>
              <a:rPr lang="en-US" altLang="zh-CN" dirty="0" smtClean="0"/>
              <a:t>'):</a:t>
            </a:r>
          </a:p>
          <a:p>
            <a:r>
              <a:rPr lang="en-US" altLang="zh-CN" dirty="0" smtClean="0"/>
              <a:t>                            item['gender'] = 'null'  # null for unknown</a:t>
            </a:r>
          </a:p>
          <a:p>
            <a:r>
              <a:rPr lang="en-US" altLang="zh-CN" dirty="0" smtClean="0"/>
              <a:t>                    except </a:t>
            </a:r>
            <a:r>
              <a:rPr lang="en-US" altLang="zh-CN" dirty="0" err="1" smtClean="0"/>
              <a:t>IndexError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                item['gender'] = 'null'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            try:</a:t>
            </a:r>
          </a:p>
          <a:p>
            <a:r>
              <a:rPr lang="en-US" altLang="zh-CN" dirty="0" smtClean="0"/>
              <a:t>                        item['age'] = </a:t>
            </a:r>
            <a:r>
              <a:rPr lang="en-US" altLang="zh-CN" dirty="0" err="1" smtClean="0"/>
              <a:t>gender_age_education</a:t>
            </a:r>
            <a:r>
              <a:rPr lang="en-US" altLang="zh-CN" dirty="0" smtClean="0"/>
              <a:t>[1].strip('</a:t>
            </a:r>
            <a:r>
              <a:rPr lang="zh-CN" altLang="en-US" dirty="0" smtClean="0"/>
              <a:t>岁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                    try:</a:t>
            </a:r>
          </a:p>
          <a:p>
            <a:r>
              <a:rPr lang="en-US" altLang="zh-CN" dirty="0" smtClean="0"/>
              <a:t>                            item['age'] = </a:t>
            </a:r>
            <a:r>
              <a:rPr lang="en-US" altLang="zh-CN" dirty="0" err="1" smtClean="0"/>
              <a:t>int</a:t>
            </a:r>
            <a:r>
              <a:rPr lang="en-US" altLang="zh-CN" dirty="0" smtClean="0"/>
              <a:t>(item['age'])</a:t>
            </a:r>
          </a:p>
          <a:p>
            <a:r>
              <a:rPr lang="en-US" altLang="zh-CN" dirty="0" smtClean="0"/>
              <a:t>                        except </a:t>
            </a:r>
            <a:r>
              <a:rPr lang="en-US" altLang="zh-CN" dirty="0" err="1" smtClean="0"/>
              <a:t>ValueError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                    item['age'] = -1  # -1 for unknown</a:t>
            </a:r>
          </a:p>
          <a:p>
            <a:r>
              <a:rPr lang="en-US" altLang="zh-CN" dirty="0" smtClean="0"/>
              <a:t>                    except </a:t>
            </a:r>
            <a:r>
              <a:rPr lang="en-US" altLang="zh-CN" dirty="0" err="1" smtClean="0"/>
              <a:t>IndexError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                item['age'] = -1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            item['code'] = code                    </a:t>
            </a:r>
          </a:p>
          <a:p>
            <a:r>
              <a:rPr lang="en-US" altLang="zh-CN" dirty="0" smtClean="0"/>
              <a:t>                    </a:t>
            </a:r>
            <a:r>
              <a:rPr lang="en-US" altLang="zh-CN" dirty="0" err="1" smtClean="0"/>
              <a:t>executives.append</a:t>
            </a:r>
            <a:r>
              <a:rPr lang="en-US" altLang="zh-CN" dirty="0" smtClean="0"/>
              <a:t>(item)            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file_directors_csv.writerows</a:t>
            </a:r>
            <a:r>
              <a:rPr lang="en-US" altLang="zh-CN" dirty="0" smtClean="0"/>
              <a:t>(executives)</a:t>
            </a:r>
          </a:p>
          <a:p>
            <a:r>
              <a:rPr lang="en-US" altLang="zh-CN" dirty="0" smtClean="0"/>
              <a:t>if __name__ == '__main__':</a:t>
            </a:r>
          </a:p>
          <a:p>
            <a:r>
              <a:rPr lang="en-US" altLang="zh-CN" dirty="0" smtClean="0"/>
              <a:t>    root = "c:\\StockKG"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stockpage_dir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os.path.join</a:t>
            </a:r>
            <a:r>
              <a:rPr lang="en-US" altLang="zh-CN" dirty="0" smtClean="0"/>
              <a:t>(root, 'data\\</a:t>
            </a:r>
            <a:r>
              <a:rPr lang="en-US" altLang="zh-CN" dirty="0" err="1" smtClean="0"/>
              <a:t>stockpage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directors_csv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os.path.join</a:t>
            </a:r>
            <a:r>
              <a:rPr lang="en-US" altLang="zh-CN" dirty="0" smtClean="0"/>
              <a:t>(root, 'data\\executive_prep.csv')</a:t>
            </a:r>
          </a:p>
          <a:p>
            <a:r>
              <a:rPr lang="en-US" altLang="zh-CN" dirty="0" smtClean="0"/>
              <a:t>    extract(</a:t>
            </a:r>
            <a:r>
              <a:rPr lang="en-US" altLang="zh-CN" dirty="0" err="1" smtClean="0"/>
              <a:t>stockpage_dir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directors_csv</a:t>
            </a:r>
            <a:r>
              <a:rPr lang="en-US" altLang="zh-CN" dirty="0" smtClean="0"/>
              <a:t>)</a:t>
            </a:r>
          </a:p>
          <a:p>
            <a:endParaRPr lang="en-US" altLang="zh-CN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461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https://docs.python.org/3/library/csv.html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0426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https://docs.python.org/3/library/csv.html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7177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os</a:t>
            </a:r>
            <a:endParaRPr lang="en-US" altLang="zh-CN" dirty="0" smtClean="0"/>
          </a:p>
          <a:p>
            <a:r>
              <a:rPr lang="en-US" altLang="zh-CN" dirty="0" smtClean="0"/>
              <a:t>import csv</a:t>
            </a:r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hashlib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get_md5(string):</a:t>
            </a:r>
          </a:p>
          <a:p>
            <a:r>
              <a:rPr lang="en-US" altLang="zh-CN" dirty="0" smtClean="0"/>
              <a:t>    """Get md5 according to the string</a:t>
            </a:r>
          </a:p>
          <a:p>
            <a:r>
              <a:rPr lang="en-US" altLang="zh-CN" dirty="0" smtClean="0"/>
              <a:t>    """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byte_string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string.encode</a:t>
            </a:r>
            <a:r>
              <a:rPr lang="en-US" altLang="zh-CN" dirty="0" smtClean="0"/>
              <a:t>("utf-8")</a:t>
            </a:r>
          </a:p>
          <a:p>
            <a:r>
              <a:rPr lang="en-US" altLang="zh-CN" dirty="0" smtClean="0"/>
              <a:t>    md5 = hashlib.md5()</a:t>
            </a:r>
          </a:p>
          <a:p>
            <a:r>
              <a:rPr lang="en-US" altLang="zh-CN" dirty="0" smtClean="0"/>
              <a:t>    md5.update(</a:t>
            </a:r>
            <a:r>
              <a:rPr lang="en-US" altLang="zh-CN" dirty="0" err="1" smtClean="0"/>
              <a:t>byte_string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result = md5.hexdigest()</a:t>
            </a:r>
          </a:p>
          <a:p>
            <a:r>
              <a:rPr lang="en-US" altLang="zh-CN" dirty="0" smtClean="0"/>
              <a:t>    return result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build_executive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executive_prep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executive_import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"""Create an 'executive' file in csv format that can be imported into Neo4j.</a:t>
            </a:r>
          </a:p>
          <a:p>
            <a:r>
              <a:rPr lang="en-US" altLang="zh-CN" dirty="0" smtClean="0"/>
              <a:t>    format -&gt; person_id:ID,name,gender,</a:t>
            </a:r>
            <a:r>
              <a:rPr lang="en-US" altLang="zh-CN" dirty="0" err="1" smtClean="0"/>
              <a:t>age:int</a:t>
            </a:r>
            <a:r>
              <a:rPr lang="en-US" altLang="zh-CN" dirty="0" smtClean="0"/>
              <a:t>,:LABEL</a:t>
            </a:r>
          </a:p>
          <a:p>
            <a:r>
              <a:rPr lang="en-US" altLang="zh-CN" dirty="0" smtClean="0"/>
              <a:t>    label -&gt; Person</a:t>
            </a:r>
          </a:p>
          <a:p>
            <a:r>
              <a:rPr lang="en-US" altLang="zh-CN" dirty="0" smtClean="0"/>
              <a:t>    """</a:t>
            </a:r>
          </a:p>
          <a:p>
            <a:r>
              <a:rPr lang="en-US" altLang="zh-CN" dirty="0" smtClean="0"/>
              <a:t>    print('Writing to {} file...'.format(</a:t>
            </a:r>
            <a:r>
              <a:rPr lang="en-US" altLang="zh-CN" dirty="0" err="1" smtClean="0"/>
              <a:t>executive_import.split</a:t>
            </a:r>
            <a:r>
              <a:rPr lang="en-US" altLang="zh-CN" dirty="0" smtClean="0"/>
              <a:t>('/')[-1]))</a:t>
            </a:r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executive_prep</a:t>
            </a:r>
            <a:r>
              <a:rPr lang="en-US" altLang="zh-CN" dirty="0" smtClean="0"/>
              <a:t>, 'r', encoding='utf-8') as 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\</a:t>
            </a:r>
          </a:p>
          <a:p>
            <a:r>
              <a:rPr lang="en-US" altLang="zh-CN" dirty="0" smtClean="0"/>
              <a:t>        open(</a:t>
            </a:r>
            <a:r>
              <a:rPr lang="en-US" altLang="zh-CN" dirty="0" err="1" smtClean="0"/>
              <a:t>executive_import</a:t>
            </a:r>
            <a:r>
              <a:rPr lang="en-US" altLang="zh-CN" dirty="0" smtClean="0"/>
              <a:t>, 'w', encoding='utf-8') as 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, delimiter=',')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headers = ['</a:t>
            </a:r>
            <a:r>
              <a:rPr lang="en-US" altLang="zh-CN" dirty="0" err="1" smtClean="0"/>
              <a:t>person_id:ID</a:t>
            </a:r>
            <a:r>
              <a:rPr lang="en-US" altLang="zh-CN" dirty="0" smtClean="0"/>
              <a:t>', 'name', 'gender', '</a:t>
            </a:r>
            <a:r>
              <a:rPr lang="en-US" altLang="zh-CN" dirty="0" err="1" smtClean="0"/>
              <a:t>age:int</a:t>
            </a:r>
            <a:r>
              <a:rPr lang="en-US" altLang="zh-CN" dirty="0" smtClean="0"/>
              <a:t>', ':LABEL']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(headers)</a:t>
            </a:r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, row in enumerate(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        if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== 0 or </a:t>
            </a:r>
            <a:r>
              <a:rPr lang="en-US" altLang="zh-CN" dirty="0" err="1" smtClean="0"/>
              <a:t>len</a:t>
            </a:r>
            <a:r>
              <a:rPr lang="en-US" altLang="zh-CN" dirty="0" smtClean="0"/>
              <a:t>(row) &lt; 3:</a:t>
            </a:r>
          </a:p>
          <a:p>
            <a:r>
              <a:rPr lang="en-US" altLang="zh-CN" dirty="0" smtClean="0"/>
              <a:t>                continue</a:t>
            </a:r>
          </a:p>
          <a:p>
            <a:r>
              <a:rPr lang="en-US" altLang="zh-CN" dirty="0" smtClean="0"/>
              <a:t>            info = [row[0], row[1], row[2]]</a:t>
            </a:r>
          </a:p>
          <a:p>
            <a:r>
              <a:rPr lang="en-US" altLang="zh-CN" dirty="0" smtClean="0"/>
              <a:t>            # generate md5 according to 'name' 'gender' and 'age'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info_id</a:t>
            </a:r>
            <a:r>
              <a:rPr lang="en-US" altLang="zh-CN" dirty="0" smtClean="0"/>
              <a:t> = get_md5('{},{},{}'.format(row[0], row[1], row[2]))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info.insert</a:t>
            </a:r>
            <a:r>
              <a:rPr lang="en-US" altLang="zh-CN" dirty="0" smtClean="0"/>
              <a:t>(0, </a:t>
            </a:r>
            <a:r>
              <a:rPr lang="en-US" altLang="zh-CN" dirty="0" err="1" smtClean="0"/>
              <a:t>info_id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info.append</a:t>
            </a:r>
            <a:r>
              <a:rPr lang="en-US" altLang="zh-CN" dirty="0" smtClean="0"/>
              <a:t>('Person')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(info)</a:t>
            </a:r>
          </a:p>
          <a:p>
            <a:r>
              <a:rPr lang="en-US" altLang="zh-CN" dirty="0" smtClean="0"/>
              <a:t>    print('- done.')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build_stock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stock_industry_prep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stock_concept_prep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stock_import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"""Create an 'stock' file in csv format that can be imported into Neo4j.</a:t>
            </a:r>
          </a:p>
          <a:p>
            <a:r>
              <a:rPr lang="en-US" altLang="zh-CN" dirty="0" smtClean="0"/>
              <a:t>    format -&gt; </a:t>
            </a:r>
            <a:r>
              <a:rPr lang="en-US" altLang="zh-CN" dirty="0" err="1" smtClean="0"/>
              <a:t>company_id:ID,name,code,:LABEL</a:t>
            </a:r>
            <a:endParaRPr lang="en-US" altLang="zh-CN" dirty="0" smtClean="0"/>
          </a:p>
          <a:p>
            <a:r>
              <a:rPr lang="en-US" altLang="zh-CN" dirty="0" smtClean="0"/>
              <a:t>    label -&gt; </a:t>
            </a:r>
            <a:r>
              <a:rPr lang="en-US" altLang="zh-CN" dirty="0" err="1" smtClean="0"/>
              <a:t>Company,ST</a:t>
            </a:r>
            <a:endParaRPr lang="en-US" altLang="zh-CN" dirty="0" smtClean="0"/>
          </a:p>
          <a:p>
            <a:r>
              <a:rPr lang="en-US" altLang="zh-CN" dirty="0" smtClean="0"/>
              <a:t>    """</a:t>
            </a:r>
          </a:p>
          <a:p>
            <a:r>
              <a:rPr lang="en-US" altLang="zh-CN" dirty="0" smtClean="0"/>
              <a:t>    print('Writing to {} file...'.format(</a:t>
            </a:r>
            <a:r>
              <a:rPr lang="en-US" altLang="zh-CN" dirty="0" err="1" smtClean="0"/>
              <a:t>stock_import.split</a:t>
            </a:r>
            <a:r>
              <a:rPr lang="en-US" altLang="zh-CN" dirty="0" smtClean="0"/>
              <a:t>('/')[-1]))</a:t>
            </a:r>
          </a:p>
          <a:p>
            <a:r>
              <a:rPr lang="en-US" altLang="zh-CN" dirty="0" smtClean="0"/>
              <a:t>    stock = set()  # '</a:t>
            </a:r>
            <a:r>
              <a:rPr lang="en-US" altLang="zh-CN" dirty="0" err="1" smtClean="0"/>
              <a:t>code,name</a:t>
            </a:r>
            <a:r>
              <a:rPr lang="en-US" altLang="zh-CN" dirty="0" smtClean="0"/>
              <a:t>'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stock_industry_prep</a:t>
            </a:r>
            <a:r>
              <a:rPr lang="en-US" altLang="zh-CN" dirty="0" smtClean="0"/>
              <a:t>, 'r', encoding='utf-8') as 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, row in enumerate(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        if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== 0:</a:t>
            </a:r>
          </a:p>
          <a:p>
            <a:r>
              <a:rPr lang="en-US" altLang="zh-CN" dirty="0" smtClean="0"/>
              <a:t>                continue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code_name</a:t>
            </a:r>
            <a:r>
              <a:rPr lang="en-US" altLang="zh-CN" dirty="0" smtClean="0"/>
              <a:t> = '{},{}'.format(row[0], row[1].replace(' ', ''))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stock.add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code_name</a:t>
            </a:r>
            <a:r>
              <a:rPr lang="en-US" altLang="zh-CN" dirty="0" smtClean="0"/>
              <a:t>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stock_concept_prep</a:t>
            </a:r>
            <a:r>
              <a:rPr lang="en-US" altLang="zh-CN" dirty="0" smtClean="0"/>
              <a:t>, 'r', encoding='utf-8') as 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, row in enumerate(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        if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== 0:</a:t>
            </a:r>
          </a:p>
          <a:p>
            <a:r>
              <a:rPr lang="en-US" altLang="zh-CN" dirty="0" smtClean="0"/>
              <a:t>                continue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code_name</a:t>
            </a:r>
            <a:r>
              <a:rPr lang="en-US" altLang="zh-CN" dirty="0" smtClean="0"/>
              <a:t> = '{},{}'.format(row[0], row[1].replace(' ', ''))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stock.add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code_name</a:t>
            </a:r>
            <a:r>
              <a:rPr lang="en-US" altLang="zh-CN" dirty="0" smtClean="0"/>
              <a:t>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stock_import</a:t>
            </a:r>
            <a:r>
              <a:rPr lang="en-US" altLang="zh-CN" dirty="0" smtClean="0"/>
              <a:t>, 'w', encoding='utf-8') as 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headers = ['</a:t>
            </a:r>
            <a:r>
              <a:rPr lang="en-US" altLang="zh-CN" dirty="0" err="1" smtClean="0"/>
              <a:t>stock_id:ID</a:t>
            </a:r>
            <a:r>
              <a:rPr lang="en-US" altLang="zh-CN" dirty="0" smtClean="0"/>
              <a:t>', 'name', 'code', ':LABEL']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(headers)</a:t>
            </a:r>
          </a:p>
          <a:p>
            <a:r>
              <a:rPr lang="en-US" altLang="zh-CN" dirty="0" smtClean="0"/>
              <a:t>        for s in stock:</a:t>
            </a:r>
          </a:p>
          <a:p>
            <a:r>
              <a:rPr lang="en-US" altLang="zh-CN" dirty="0" smtClean="0"/>
              <a:t>            split = </a:t>
            </a:r>
            <a:r>
              <a:rPr lang="en-US" altLang="zh-CN" dirty="0" err="1" smtClean="0"/>
              <a:t>s.split</a:t>
            </a:r>
            <a:r>
              <a:rPr lang="en-US" altLang="zh-CN" dirty="0" smtClean="0"/>
              <a:t>(',')</a:t>
            </a:r>
          </a:p>
          <a:p>
            <a:r>
              <a:rPr lang="en-US" altLang="zh-CN" dirty="0" smtClean="0"/>
              <a:t>            ST = False  # ST flag</a:t>
            </a:r>
          </a:p>
          <a:p>
            <a:r>
              <a:rPr lang="en-US" altLang="zh-CN" dirty="0" smtClean="0"/>
              <a:t>            states = ['*ST', 'ST', 'S*ST', 'SST']</a:t>
            </a:r>
          </a:p>
          <a:p>
            <a:r>
              <a:rPr lang="en-US" altLang="zh-CN" dirty="0" smtClean="0"/>
              <a:t>            info = []</a:t>
            </a:r>
          </a:p>
          <a:p>
            <a:r>
              <a:rPr lang="en-US" altLang="zh-CN" dirty="0" smtClean="0"/>
              <a:t>            for state in states:</a:t>
            </a:r>
          </a:p>
          <a:p>
            <a:r>
              <a:rPr lang="en-US" altLang="zh-CN" dirty="0" smtClean="0"/>
              <a:t>                if split[1].</a:t>
            </a:r>
            <a:r>
              <a:rPr lang="en-US" altLang="zh-CN" dirty="0" err="1" smtClean="0"/>
              <a:t>startswith</a:t>
            </a:r>
            <a:r>
              <a:rPr lang="en-US" altLang="zh-CN" dirty="0" smtClean="0"/>
              <a:t>(state):</a:t>
            </a:r>
          </a:p>
          <a:p>
            <a:r>
              <a:rPr lang="en-US" altLang="zh-CN" dirty="0" smtClean="0"/>
              <a:t>                    ST = True</a:t>
            </a:r>
          </a:p>
          <a:p>
            <a:r>
              <a:rPr lang="en-US" altLang="zh-CN" dirty="0" smtClean="0"/>
              <a:t>                    split[1] = split[1].replace(state, '')</a:t>
            </a:r>
          </a:p>
          <a:p>
            <a:r>
              <a:rPr lang="en-US" altLang="zh-CN" dirty="0" smtClean="0"/>
              <a:t>                    info = [split[0], split[1], split[0], '</a:t>
            </a:r>
            <a:r>
              <a:rPr lang="en-US" altLang="zh-CN" dirty="0" err="1" smtClean="0"/>
              <a:t>Company;ST</a:t>
            </a:r>
            <a:r>
              <a:rPr lang="en-US" altLang="zh-CN" dirty="0" smtClean="0"/>
              <a:t>']</a:t>
            </a:r>
          </a:p>
          <a:p>
            <a:r>
              <a:rPr lang="en-US" altLang="zh-CN" dirty="0" smtClean="0"/>
              <a:t>                    break</a:t>
            </a:r>
          </a:p>
          <a:p>
            <a:r>
              <a:rPr lang="en-US" altLang="zh-CN" dirty="0" smtClean="0"/>
              <a:t>                else:</a:t>
            </a:r>
          </a:p>
          <a:p>
            <a:r>
              <a:rPr lang="en-US" altLang="zh-CN" dirty="0" smtClean="0"/>
              <a:t>                    info = [split[0], split[1], split[0], 'Company']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(info)</a:t>
            </a:r>
          </a:p>
          <a:p>
            <a:r>
              <a:rPr lang="en-US" altLang="zh-CN" dirty="0" smtClean="0"/>
              <a:t>    print('- done.')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build_concept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stock_concept_prep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concept_import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"""Create an 'concept' file in csv format that can be imported into Neo4j.</a:t>
            </a:r>
          </a:p>
          <a:p>
            <a:r>
              <a:rPr lang="en-US" altLang="zh-CN" dirty="0" smtClean="0"/>
              <a:t>    format -&gt; </a:t>
            </a:r>
            <a:r>
              <a:rPr lang="en-US" altLang="zh-CN" dirty="0" err="1" smtClean="0"/>
              <a:t>concept_id:ID,name,:LABEL</a:t>
            </a:r>
            <a:endParaRPr lang="en-US" altLang="zh-CN" dirty="0" smtClean="0"/>
          </a:p>
          <a:p>
            <a:r>
              <a:rPr lang="en-US" altLang="zh-CN" dirty="0" smtClean="0"/>
              <a:t>    label -&gt; Concept</a:t>
            </a:r>
          </a:p>
          <a:p>
            <a:r>
              <a:rPr lang="en-US" altLang="zh-CN" dirty="0" smtClean="0"/>
              <a:t>    """</a:t>
            </a:r>
          </a:p>
          <a:p>
            <a:r>
              <a:rPr lang="en-US" altLang="zh-CN" dirty="0" smtClean="0"/>
              <a:t>    print('Writing to {} file...'.format(</a:t>
            </a:r>
            <a:r>
              <a:rPr lang="en-US" altLang="zh-CN" dirty="0" err="1" smtClean="0"/>
              <a:t>concept_import.split</a:t>
            </a:r>
            <a:r>
              <a:rPr lang="en-US" altLang="zh-CN" dirty="0" smtClean="0"/>
              <a:t>('/')[-1]))</a:t>
            </a:r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stock_concept_prep</a:t>
            </a:r>
            <a:r>
              <a:rPr lang="en-US" altLang="zh-CN" dirty="0" smtClean="0"/>
              <a:t>, 'r', encoding='utf-8') as 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\</a:t>
            </a:r>
          </a:p>
          <a:p>
            <a:r>
              <a:rPr lang="en-US" altLang="zh-CN" dirty="0" smtClean="0"/>
              <a:t>        open(</a:t>
            </a:r>
            <a:r>
              <a:rPr lang="en-US" altLang="zh-CN" dirty="0" err="1" smtClean="0"/>
              <a:t>concept_import</a:t>
            </a:r>
            <a:r>
              <a:rPr lang="en-US" altLang="zh-CN" dirty="0" smtClean="0"/>
              <a:t>, 'w', encoding='utf-8') as 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, delimiter=',')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headers = ['</a:t>
            </a:r>
            <a:r>
              <a:rPr lang="en-US" altLang="zh-CN" dirty="0" err="1" smtClean="0"/>
              <a:t>concept_id:ID</a:t>
            </a:r>
            <a:r>
              <a:rPr lang="en-US" altLang="zh-CN" dirty="0" smtClean="0"/>
              <a:t>', 'name', ':LABEL']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(headers)</a:t>
            </a:r>
          </a:p>
          <a:p>
            <a:r>
              <a:rPr lang="en-US" altLang="zh-CN" dirty="0" smtClean="0"/>
              <a:t>        concepts = set()</a:t>
            </a:r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, row in enumerate(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        if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== 0:</a:t>
            </a:r>
          </a:p>
          <a:p>
            <a:r>
              <a:rPr lang="en-US" altLang="zh-CN" dirty="0" smtClean="0"/>
              <a:t>                continue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concepts.add</a:t>
            </a:r>
            <a:r>
              <a:rPr lang="en-US" altLang="zh-CN" dirty="0" smtClean="0"/>
              <a:t>(row[2])</a:t>
            </a:r>
          </a:p>
          <a:p>
            <a:r>
              <a:rPr lang="en-US" altLang="zh-CN" dirty="0" smtClean="0"/>
              <a:t>        for concept in concepts: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concept_id</a:t>
            </a:r>
            <a:r>
              <a:rPr lang="en-US" altLang="zh-CN" dirty="0" smtClean="0"/>
              <a:t> = get_md5(concept)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new_row</a:t>
            </a:r>
            <a:r>
              <a:rPr lang="en-US" altLang="zh-CN" dirty="0" smtClean="0"/>
              <a:t> = [</a:t>
            </a:r>
            <a:r>
              <a:rPr lang="en-US" altLang="zh-CN" dirty="0" err="1" smtClean="0"/>
              <a:t>concept_id</a:t>
            </a:r>
            <a:r>
              <a:rPr lang="en-US" altLang="zh-CN" dirty="0" smtClean="0"/>
              <a:t>, concept, 'Concept']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new_row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print('- done.')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build_industry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stock_industry_prep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industry_import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"""Create an 'industry' file in csv format that can be imported into Neo4j.</a:t>
            </a:r>
          </a:p>
          <a:p>
            <a:r>
              <a:rPr lang="en-US" altLang="zh-CN" dirty="0" smtClean="0"/>
              <a:t>    format -&gt; </a:t>
            </a:r>
            <a:r>
              <a:rPr lang="en-US" altLang="zh-CN" dirty="0" err="1" smtClean="0"/>
              <a:t>industry_id:ID,name,:LABEL</a:t>
            </a:r>
            <a:endParaRPr lang="en-US" altLang="zh-CN" dirty="0" smtClean="0"/>
          </a:p>
          <a:p>
            <a:r>
              <a:rPr lang="en-US" altLang="zh-CN" dirty="0" smtClean="0"/>
              <a:t>    label -&gt; Industry</a:t>
            </a:r>
          </a:p>
          <a:p>
            <a:r>
              <a:rPr lang="en-US" altLang="zh-CN" dirty="0" smtClean="0"/>
              <a:t>    """</a:t>
            </a:r>
          </a:p>
          <a:p>
            <a:r>
              <a:rPr lang="en-US" altLang="zh-CN" dirty="0" smtClean="0"/>
              <a:t>    print('Write to {} file...'.format(</a:t>
            </a:r>
            <a:r>
              <a:rPr lang="en-US" altLang="zh-CN" dirty="0" err="1" smtClean="0"/>
              <a:t>industry_import.split</a:t>
            </a:r>
            <a:r>
              <a:rPr lang="en-US" altLang="zh-CN" dirty="0" smtClean="0"/>
              <a:t>('/')[-1]))</a:t>
            </a:r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stock_industry_prep</a:t>
            </a:r>
            <a:r>
              <a:rPr lang="en-US" altLang="zh-CN" dirty="0" smtClean="0"/>
              <a:t>, 'r', encoding="utf-8") as 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\</a:t>
            </a:r>
          </a:p>
          <a:p>
            <a:r>
              <a:rPr lang="en-US" altLang="zh-CN" dirty="0" smtClean="0"/>
              <a:t>        open(</a:t>
            </a:r>
            <a:r>
              <a:rPr lang="en-US" altLang="zh-CN" dirty="0" err="1" smtClean="0"/>
              <a:t>industry_import</a:t>
            </a:r>
            <a:r>
              <a:rPr lang="en-US" altLang="zh-CN" dirty="0" smtClean="0"/>
              <a:t>, 'w', encoding='utf-8') as 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headers = ['</a:t>
            </a:r>
            <a:r>
              <a:rPr lang="en-US" altLang="zh-CN" dirty="0" err="1" smtClean="0"/>
              <a:t>industry_id:ID</a:t>
            </a:r>
            <a:r>
              <a:rPr lang="en-US" altLang="zh-CN" dirty="0" smtClean="0"/>
              <a:t>', 'name', ':LABEL']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(headers)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industries = set()</a:t>
            </a:r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, row in enumerate(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        if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== 0:</a:t>
            </a:r>
          </a:p>
          <a:p>
            <a:r>
              <a:rPr lang="en-US" altLang="zh-CN" dirty="0" smtClean="0"/>
              <a:t>                continue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industries.add</a:t>
            </a:r>
            <a:r>
              <a:rPr lang="en-US" altLang="zh-CN" dirty="0" smtClean="0"/>
              <a:t>(row[2])</a:t>
            </a:r>
          </a:p>
          <a:p>
            <a:r>
              <a:rPr lang="en-US" altLang="zh-CN" dirty="0" smtClean="0"/>
              <a:t>        for industry in industries: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industry_id</a:t>
            </a:r>
            <a:r>
              <a:rPr lang="en-US" altLang="zh-CN" dirty="0" smtClean="0"/>
              <a:t> = get_md5(industry)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new_row</a:t>
            </a:r>
            <a:r>
              <a:rPr lang="en-US" altLang="zh-CN" dirty="0" smtClean="0"/>
              <a:t> = [</a:t>
            </a:r>
            <a:r>
              <a:rPr lang="en-US" altLang="zh-CN" dirty="0" err="1" smtClean="0"/>
              <a:t>industry_id</a:t>
            </a:r>
            <a:r>
              <a:rPr lang="en-US" altLang="zh-CN" dirty="0" smtClean="0"/>
              <a:t>, industry, 'Industry']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new_row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print('- done.')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build_executive_stock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executive_prep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relation_import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"""Create an '</a:t>
            </a:r>
            <a:r>
              <a:rPr lang="en-US" altLang="zh-CN" dirty="0" err="1" smtClean="0"/>
              <a:t>executive_stock</a:t>
            </a:r>
            <a:r>
              <a:rPr lang="en-US" altLang="zh-CN" dirty="0" smtClean="0"/>
              <a:t>' file in csv format that can be imported into Neo4j.</a:t>
            </a:r>
          </a:p>
          <a:p>
            <a:r>
              <a:rPr lang="en-US" altLang="zh-CN" dirty="0" smtClean="0"/>
              <a:t>    format -&gt; :</a:t>
            </a:r>
            <a:r>
              <a:rPr lang="en-US" altLang="zh-CN" dirty="0" err="1" smtClean="0"/>
              <a:t>START_ID,title,:END_ID,:TYPE</a:t>
            </a:r>
            <a:endParaRPr lang="en-US" altLang="zh-CN" dirty="0" smtClean="0"/>
          </a:p>
          <a:p>
            <a:r>
              <a:rPr lang="en-US" altLang="zh-CN" dirty="0" smtClean="0"/>
              <a:t>               person          stock</a:t>
            </a:r>
          </a:p>
          <a:p>
            <a:r>
              <a:rPr lang="en-US" altLang="zh-CN" dirty="0" smtClean="0"/>
              <a:t>    type -&gt; </a:t>
            </a:r>
            <a:r>
              <a:rPr lang="en-US" altLang="zh-CN" dirty="0" err="1" smtClean="0"/>
              <a:t>employ_of</a:t>
            </a:r>
            <a:endParaRPr lang="en-US" altLang="zh-CN" dirty="0" smtClean="0"/>
          </a:p>
          <a:p>
            <a:r>
              <a:rPr lang="en-US" altLang="zh-CN" dirty="0" smtClean="0"/>
              <a:t>    """</a:t>
            </a:r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executive_prep</a:t>
            </a:r>
            <a:r>
              <a:rPr lang="en-US" altLang="zh-CN" dirty="0" smtClean="0"/>
              <a:t>, 'r', encoding='utf-8') as 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\</a:t>
            </a:r>
          </a:p>
          <a:p>
            <a:r>
              <a:rPr lang="en-US" altLang="zh-CN" dirty="0" smtClean="0"/>
              <a:t>        open(</a:t>
            </a:r>
            <a:r>
              <a:rPr lang="en-US" altLang="zh-CN" dirty="0" err="1" smtClean="0"/>
              <a:t>relation_import</a:t>
            </a:r>
            <a:r>
              <a:rPr lang="en-US" altLang="zh-CN" dirty="0" smtClean="0"/>
              <a:t>, 'w', encoding='utf-8') as 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headers = [':START_ID', 'jobs', ':END_ID', ':TYPE']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(headers)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, row in enumerate(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        if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== 0 or </a:t>
            </a:r>
            <a:r>
              <a:rPr lang="en-US" altLang="zh-CN" dirty="0" err="1" smtClean="0"/>
              <a:t>len</a:t>
            </a:r>
            <a:r>
              <a:rPr lang="en-US" altLang="zh-CN" dirty="0" smtClean="0"/>
              <a:t>(row)&lt;5:</a:t>
            </a:r>
          </a:p>
          <a:p>
            <a:r>
              <a:rPr lang="en-US" altLang="zh-CN" dirty="0" smtClean="0"/>
              <a:t>                continue</a:t>
            </a:r>
          </a:p>
          <a:p>
            <a:r>
              <a:rPr lang="en-US" altLang="zh-CN" dirty="0" smtClean="0"/>
              <a:t>            # generate md5 according to 'name' 'gender' and 'age'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start_id</a:t>
            </a:r>
            <a:r>
              <a:rPr lang="en-US" altLang="zh-CN" dirty="0" smtClean="0"/>
              <a:t> = get_md5('{},{},{}'.format(row[0], row[1], row[2]))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end_id</a:t>
            </a:r>
            <a:r>
              <a:rPr lang="en-US" altLang="zh-CN" dirty="0" smtClean="0"/>
              <a:t> = row[3]  # code</a:t>
            </a:r>
          </a:p>
          <a:p>
            <a:r>
              <a:rPr lang="en-US" altLang="zh-CN" dirty="0" smtClean="0"/>
              <a:t>            relation = [</a:t>
            </a:r>
            <a:r>
              <a:rPr lang="en-US" altLang="zh-CN" dirty="0" err="1" smtClean="0"/>
              <a:t>start_id</a:t>
            </a:r>
            <a:r>
              <a:rPr lang="en-US" altLang="zh-CN" dirty="0" smtClean="0"/>
              <a:t>, row[4], </a:t>
            </a:r>
            <a:r>
              <a:rPr lang="en-US" altLang="zh-CN" dirty="0" err="1" smtClean="0"/>
              <a:t>end_id</a:t>
            </a:r>
            <a:r>
              <a:rPr lang="en-US" altLang="zh-CN" dirty="0" smtClean="0"/>
              <a:t>, '</a:t>
            </a:r>
            <a:r>
              <a:rPr lang="en-US" altLang="zh-CN" dirty="0" err="1" smtClean="0"/>
              <a:t>employ_of</a:t>
            </a:r>
            <a:r>
              <a:rPr lang="en-US" altLang="zh-CN" dirty="0" smtClean="0"/>
              <a:t>']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(relation)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build_stock_industry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stock_industry_prep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relation_import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"""Create an '</a:t>
            </a:r>
            <a:r>
              <a:rPr lang="en-US" altLang="zh-CN" dirty="0" err="1" smtClean="0"/>
              <a:t>stock_industry</a:t>
            </a:r>
            <a:r>
              <a:rPr lang="en-US" altLang="zh-CN" dirty="0" smtClean="0"/>
              <a:t>' file in csv format that can be imported into Neo4j.</a:t>
            </a:r>
          </a:p>
          <a:p>
            <a:r>
              <a:rPr lang="en-US" altLang="zh-CN" dirty="0" smtClean="0"/>
              <a:t>    format -&gt; :START_ID,:END_ID,:TYPE</a:t>
            </a:r>
          </a:p>
          <a:p>
            <a:r>
              <a:rPr lang="en-US" altLang="zh-CN" dirty="0" smtClean="0"/>
              <a:t>               stock   industry</a:t>
            </a:r>
          </a:p>
          <a:p>
            <a:r>
              <a:rPr lang="en-US" altLang="zh-CN" dirty="0" smtClean="0"/>
              <a:t>    type -&gt; </a:t>
            </a:r>
            <a:r>
              <a:rPr lang="en-US" altLang="zh-CN" dirty="0" err="1" smtClean="0"/>
              <a:t>industry_of</a:t>
            </a:r>
            <a:endParaRPr lang="en-US" altLang="zh-CN" dirty="0" smtClean="0"/>
          </a:p>
          <a:p>
            <a:r>
              <a:rPr lang="en-US" altLang="zh-CN" dirty="0" smtClean="0"/>
              <a:t>    """</a:t>
            </a:r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stock_industry_prep</a:t>
            </a:r>
            <a:r>
              <a:rPr lang="en-US" altLang="zh-CN" dirty="0" smtClean="0"/>
              <a:t>, 'r', encoding='utf-8') as 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\</a:t>
            </a:r>
          </a:p>
          <a:p>
            <a:r>
              <a:rPr lang="en-US" altLang="zh-CN" dirty="0" smtClean="0"/>
              <a:t>        open(</a:t>
            </a:r>
            <a:r>
              <a:rPr lang="en-US" altLang="zh-CN" dirty="0" err="1" smtClean="0"/>
              <a:t>relation_import</a:t>
            </a:r>
            <a:r>
              <a:rPr lang="en-US" altLang="zh-CN" dirty="0" smtClean="0"/>
              <a:t>, 'w', encoding='utf-8') as 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headers = [':START_ID', ':END_ID', ':TYPE']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(headers)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, row in enumerate(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        if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== 0:</a:t>
            </a:r>
          </a:p>
          <a:p>
            <a:r>
              <a:rPr lang="en-US" altLang="zh-CN" dirty="0" smtClean="0"/>
              <a:t>                continue</a:t>
            </a:r>
          </a:p>
          <a:p>
            <a:r>
              <a:rPr lang="en-US" altLang="zh-CN" dirty="0" smtClean="0"/>
              <a:t>            industry = row[2]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start_id</a:t>
            </a:r>
            <a:r>
              <a:rPr lang="en-US" altLang="zh-CN" dirty="0" smtClean="0"/>
              <a:t> = row[0]  # code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end_id</a:t>
            </a:r>
            <a:r>
              <a:rPr lang="en-US" altLang="zh-CN" dirty="0" smtClean="0"/>
              <a:t> = get_md5(industry)</a:t>
            </a:r>
          </a:p>
          <a:p>
            <a:r>
              <a:rPr lang="en-US" altLang="zh-CN" dirty="0" smtClean="0"/>
              <a:t>            relation = [</a:t>
            </a:r>
            <a:r>
              <a:rPr lang="en-US" altLang="zh-CN" dirty="0" err="1" smtClean="0"/>
              <a:t>start_id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end_id</a:t>
            </a:r>
            <a:r>
              <a:rPr lang="en-US" altLang="zh-CN" dirty="0" smtClean="0"/>
              <a:t>, '</a:t>
            </a:r>
            <a:r>
              <a:rPr lang="en-US" altLang="zh-CN" dirty="0" err="1" smtClean="0"/>
              <a:t>industry_of</a:t>
            </a:r>
            <a:r>
              <a:rPr lang="en-US" altLang="zh-CN" dirty="0" smtClean="0"/>
              <a:t>']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(relation)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build_stock_concept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stock_concept_prep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relation_import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"""Create an '</a:t>
            </a:r>
            <a:r>
              <a:rPr lang="en-US" altLang="zh-CN" dirty="0" err="1" smtClean="0"/>
              <a:t>stock_industry</a:t>
            </a:r>
            <a:r>
              <a:rPr lang="en-US" altLang="zh-CN" dirty="0" smtClean="0"/>
              <a:t>' file in csv format that can be imported into Neo4j.</a:t>
            </a:r>
          </a:p>
          <a:p>
            <a:r>
              <a:rPr lang="en-US" altLang="zh-CN" dirty="0" smtClean="0"/>
              <a:t>    format -&gt; :START_ID,:END_ID,:TYPE</a:t>
            </a:r>
          </a:p>
          <a:p>
            <a:r>
              <a:rPr lang="en-US" altLang="zh-CN" dirty="0" smtClean="0"/>
              <a:t>               stock   concept</a:t>
            </a:r>
          </a:p>
          <a:p>
            <a:r>
              <a:rPr lang="en-US" altLang="zh-CN" dirty="0" smtClean="0"/>
              <a:t>    type -&gt; </a:t>
            </a:r>
            <a:r>
              <a:rPr lang="en-US" altLang="zh-CN" dirty="0" err="1" smtClean="0"/>
              <a:t>concept_of</a:t>
            </a:r>
            <a:endParaRPr lang="en-US" altLang="zh-CN" dirty="0" smtClean="0"/>
          </a:p>
          <a:p>
            <a:r>
              <a:rPr lang="en-US" altLang="zh-CN" dirty="0" smtClean="0"/>
              <a:t>    """</a:t>
            </a:r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stock_concept_prep</a:t>
            </a:r>
            <a:r>
              <a:rPr lang="en-US" altLang="zh-CN" dirty="0" smtClean="0"/>
              <a:t>, 'r', encoding='utf-8') as 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\</a:t>
            </a:r>
          </a:p>
          <a:p>
            <a:r>
              <a:rPr lang="en-US" altLang="zh-CN" dirty="0" smtClean="0"/>
              <a:t>        open(</a:t>
            </a:r>
            <a:r>
              <a:rPr lang="en-US" altLang="zh-CN" dirty="0" err="1" smtClean="0"/>
              <a:t>relation_import</a:t>
            </a:r>
            <a:r>
              <a:rPr lang="en-US" altLang="zh-CN" dirty="0" smtClean="0"/>
              <a:t>, 'w', encoding='utf-8') as 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file_prep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file_import</a:t>
            </a:r>
            <a:r>
              <a:rPr lang="en-US" altLang="zh-CN" dirty="0" smtClean="0"/>
              <a:t>, delimiter=',')</a:t>
            </a:r>
          </a:p>
          <a:p>
            <a:r>
              <a:rPr lang="en-US" altLang="zh-CN" dirty="0" smtClean="0"/>
              <a:t>        headers = [':START_ID', ':END_ID', ':TYPE']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(headers)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, row in enumerate(</a:t>
            </a:r>
            <a:r>
              <a:rPr lang="en-US" altLang="zh-CN" dirty="0" err="1" smtClean="0"/>
              <a:t>file_prep_csv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        if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== 0:</a:t>
            </a:r>
          </a:p>
          <a:p>
            <a:r>
              <a:rPr lang="en-US" altLang="zh-CN" dirty="0" smtClean="0"/>
              <a:t>                continue</a:t>
            </a:r>
          </a:p>
          <a:p>
            <a:r>
              <a:rPr lang="en-US" altLang="zh-CN" dirty="0" smtClean="0"/>
              <a:t>            concept = row[2]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start_id</a:t>
            </a:r>
            <a:r>
              <a:rPr lang="en-US" altLang="zh-CN" dirty="0" smtClean="0"/>
              <a:t> = row[0]  # code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end_id</a:t>
            </a:r>
            <a:r>
              <a:rPr lang="en-US" altLang="zh-CN" dirty="0" smtClean="0"/>
              <a:t> = get_md5(concept)</a:t>
            </a:r>
          </a:p>
          <a:p>
            <a:r>
              <a:rPr lang="en-US" altLang="zh-CN" dirty="0" smtClean="0"/>
              <a:t>            relation = [</a:t>
            </a:r>
            <a:r>
              <a:rPr lang="en-US" altLang="zh-CN" dirty="0" err="1" smtClean="0"/>
              <a:t>start_id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end_id</a:t>
            </a:r>
            <a:r>
              <a:rPr lang="en-US" altLang="zh-CN" dirty="0" smtClean="0"/>
              <a:t>, '</a:t>
            </a:r>
            <a:r>
              <a:rPr lang="en-US" altLang="zh-CN" dirty="0" err="1" smtClean="0"/>
              <a:t>concept_of</a:t>
            </a:r>
            <a:r>
              <a:rPr lang="en-US" altLang="zh-CN" dirty="0" smtClean="0"/>
              <a:t>']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file_import_csv.writerow</a:t>
            </a:r>
            <a:r>
              <a:rPr lang="en-US" altLang="zh-CN" dirty="0" smtClean="0"/>
              <a:t>(relation)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if __name__ == '__main__':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import_path</a:t>
            </a:r>
            <a:r>
              <a:rPr lang="en-US" altLang="zh-CN" dirty="0" smtClean="0"/>
              <a:t> = 'data/import'</a:t>
            </a:r>
          </a:p>
          <a:p>
            <a:r>
              <a:rPr lang="en-US" altLang="zh-CN" dirty="0" smtClean="0"/>
              <a:t>    if not </a:t>
            </a:r>
            <a:r>
              <a:rPr lang="en-US" altLang="zh-CN" dirty="0" err="1" smtClean="0"/>
              <a:t>os.path.exists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import_path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os.makedirs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import_path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build_executive</a:t>
            </a:r>
            <a:r>
              <a:rPr lang="en-US" altLang="zh-CN" dirty="0" smtClean="0"/>
              <a:t>('data/executive_prep.csv', 'data/import/executive.csv')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build_stock</a:t>
            </a:r>
            <a:r>
              <a:rPr lang="en-US" altLang="zh-CN" dirty="0" smtClean="0"/>
              <a:t>('data/stock_industry_prep.csv', 'data/stock_concept_prep.csv', </a:t>
            </a:r>
          </a:p>
          <a:p>
            <a:r>
              <a:rPr lang="en-US" altLang="zh-CN" dirty="0" smtClean="0"/>
              <a:t>        'data/import/stock.csv')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build_concept</a:t>
            </a:r>
            <a:r>
              <a:rPr lang="en-US" altLang="zh-CN" dirty="0" smtClean="0"/>
              <a:t>('data/stock_concept_prep.csv', 'data/import/concept.csv')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build_industry</a:t>
            </a:r>
            <a:r>
              <a:rPr lang="en-US" altLang="zh-CN" dirty="0" smtClean="0"/>
              <a:t>('data/stock_industry_prep.csv', 'data/import/industry.csv')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build_executive_stock</a:t>
            </a:r>
            <a:r>
              <a:rPr lang="en-US" altLang="zh-CN" dirty="0" smtClean="0"/>
              <a:t>('data/executive_prep.csv', 'data/import/executive_stock.csv')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build_stock_industry</a:t>
            </a:r>
            <a:r>
              <a:rPr lang="en-US" altLang="zh-CN" dirty="0" smtClean="0"/>
              <a:t>('data/stock_industry_prep.csv', 'data/import/stock_industry.csv')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build_stock_concept</a:t>
            </a:r>
            <a:r>
              <a:rPr lang="en-US" altLang="zh-CN" dirty="0" smtClean="0"/>
              <a:t>('data/stock_concept_prep.csv', 'data/import/stock_concept.csv')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7495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https://anaconda.org/conda-forge/neo4j-python-driver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8049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</a:t>
            </a:r>
            <a:r>
              <a:rPr lang="en-US" altLang="zh-CN" dirty="0" smtClean="0"/>
              <a:t>github.com/GMyhf/cs101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Goal</a:t>
            </a:r>
            <a:r>
              <a:rPr lang="zh-CN" altLang="en-US" dirty="0" smtClean="0"/>
              <a:t>：抓取</a:t>
            </a:r>
            <a:r>
              <a:rPr lang="en-US" altLang="zh-CN" dirty="0" smtClean="0"/>
              <a:t>3734</a:t>
            </a:r>
            <a:r>
              <a:rPr lang="zh-CN" altLang="en-US" dirty="0" smtClean="0"/>
              <a:t>个</a:t>
            </a:r>
            <a:r>
              <a:rPr lang="en-US" altLang="zh-CN" dirty="0" smtClean="0"/>
              <a:t>A</a:t>
            </a:r>
            <a:r>
              <a:rPr lang="zh-CN" altLang="en-US" dirty="0" smtClean="0"/>
              <a:t>股标的对应的网页</a:t>
            </a:r>
          </a:p>
          <a:p>
            <a:r>
              <a:rPr lang="zh-CN" altLang="en-US" dirty="0" smtClean="0"/>
              <a:t>（包括：公司情况、高管简介、发行情况、参股控股公司等信息）</a:t>
            </a:r>
          </a:p>
          <a:p>
            <a:endParaRPr lang="zh-CN" altLang="en-US" dirty="0" smtClean="0"/>
          </a:p>
          <a:p>
            <a:r>
              <a:rPr lang="en-US" altLang="zh-CN" dirty="0" smtClean="0"/>
              <a:t>Begin time: 2019/11/11 13:53</a:t>
            </a:r>
          </a:p>
          <a:p>
            <a:r>
              <a:rPr lang="en-US" altLang="zh-CN" dirty="0" smtClean="0"/>
              <a:t>End time:    2019/11/12 9:50 </a:t>
            </a:r>
          </a:p>
          <a:p>
            <a:r>
              <a:rPr lang="en-US" altLang="zh-CN" dirty="0" smtClean="0"/>
              <a:t>19 hours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crawled 3718 web pages, 511MB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Future work: </a:t>
            </a:r>
            <a:r>
              <a:rPr lang="zh-CN" altLang="en-US" dirty="0" smtClean="0"/>
              <a:t>有</a:t>
            </a:r>
            <a:r>
              <a:rPr lang="en-US" altLang="zh-CN" dirty="0" smtClean="0"/>
              <a:t>16</a:t>
            </a:r>
            <a:r>
              <a:rPr lang="zh-CN" altLang="en-US" dirty="0" smtClean="0"/>
              <a:t>个网页没有抓到。可以忽略，或者人工浏览器访问保存下来。</a:t>
            </a:r>
          </a:p>
          <a:p>
            <a:endParaRPr lang="zh-CN" altLang="en-US" dirty="0" smtClean="0"/>
          </a:p>
          <a:p>
            <a:r>
              <a:rPr lang="en-US" altLang="zh-CN" dirty="0" smtClean="0"/>
              <a:t>====</a:t>
            </a:r>
          </a:p>
          <a:p>
            <a:r>
              <a:rPr lang="en-US" altLang="zh-CN" dirty="0" smtClean="0"/>
              <a:t>seed_urls.txt</a:t>
            </a:r>
          </a:p>
          <a:p>
            <a:r>
              <a:rPr lang="en-US" altLang="zh-CN" dirty="0" smtClean="0"/>
              <a:t>crawl_stock_page_Selenium.py 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69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https://practicalai.me/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770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https://github.com/lemonhu/stock-knowledge-graph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010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(1)  </a:t>
            </a:r>
            <a:r>
              <a:rPr lang="zh-CN" altLang="en-US" dirty="0" smtClean="0"/>
              <a:t>有多少个公司目前是属于 “</a:t>
            </a:r>
            <a:r>
              <a:rPr lang="en-US" altLang="zh-CN" dirty="0" smtClean="0"/>
              <a:t>ST”</a:t>
            </a:r>
            <a:r>
              <a:rPr lang="zh-CN" altLang="en-US" dirty="0" smtClean="0"/>
              <a:t>类型的？</a:t>
            </a:r>
          </a:p>
          <a:p>
            <a:r>
              <a:rPr lang="en-US" altLang="zh-CN" dirty="0" smtClean="0"/>
              <a:t>&gt; match (</a:t>
            </a:r>
            <a:r>
              <a:rPr lang="en-US" altLang="zh-CN" dirty="0" err="1" smtClean="0"/>
              <a:t>n:ST</a:t>
            </a:r>
            <a:r>
              <a:rPr lang="en-US" altLang="zh-CN" dirty="0" smtClean="0"/>
              <a:t>) return count(distinct(n))</a:t>
            </a:r>
          </a:p>
          <a:p>
            <a:r>
              <a:rPr lang="en-US" altLang="zh-CN" dirty="0" smtClean="0"/>
              <a:t>&gt; 104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(2) “600519”</a:t>
            </a:r>
            <a:r>
              <a:rPr lang="zh-CN" altLang="en-US" dirty="0" smtClean="0"/>
              <a:t>公司的所有独立董事人员中，有多少人同时也担任别的公司的独立董事职位？</a:t>
            </a:r>
          </a:p>
          <a:p>
            <a:r>
              <a:rPr lang="en-US" altLang="zh-CN" dirty="0" smtClean="0"/>
              <a:t>&gt; MATCH (</a:t>
            </a:r>
            <a:r>
              <a:rPr lang="en-US" altLang="zh-CN" dirty="0" err="1" smtClean="0"/>
              <a:t>m:Company</a:t>
            </a:r>
            <a:r>
              <a:rPr lang="en-US" altLang="zh-CN" dirty="0" smtClean="0"/>
              <a:t>{code:'600519'})&lt;-[:</a:t>
            </a:r>
            <a:r>
              <a:rPr lang="en-US" altLang="zh-CN" dirty="0" err="1" smtClean="0"/>
              <a:t>employ_of</a:t>
            </a:r>
            <a:r>
              <a:rPr lang="en-US" altLang="zh-CN" dirty="0" smtClean="0"/>
              <a:t>{jobs:'</a:t>
            </a:r>
            <a:r>
              <a:rPr lang="zh-CN" altLang="en-US" dirty="0" smtClean="0"/>
              <a:t>独立董事</a:t>
            </a:r>
            <a:r>
              <a:rPr lang="en-US" altLang="zh-CN" dirty="0" smtClean="0"/>
              <a:t>'}]-(</a:t>
            </a:r>
            <a:r>
              <a:rPr lang="en-US" altLang="zh-CN" dirty="0" err="1" smtClean="0"/>
              <a:t>n:Person</a:t>
            </a:r>
            <a:r>
              <a:rPr lang="en-US" altLang="zh-CN" dirty="0" smtClean="0"/>
              <a:t>)-[:</a:t>
            </a:r>
            <a:r>
              <a:rPr lang="en-US" altLang="zh-CN" dirty="0" err="1" smtClean="0"/>
              <a:t>employ_of</a:t>
            </a:r>
            <a:r>
              <a:rPr lang="en-US" altLang="zh-CN" dirty="0" smtClean="0"/>
              <a:t>{jobs:'</a:t>
            </a:r>
            <a:r>
              <a:rPr lang="zh-CN" altLang="en-US" dirty="0" smtClean="0"/>
              <a:t>独立董事</a:t>
            </a:r>
            <a:r>
              <a:rPr lang="en-US" altLang="zh-CN" dirty="0" smtClean="0"/>
              <a:t>'}]-&gt;(</a:t>
            </a:r>
            <a:r>
              <a:rPr lang="en-US" altLang="zh-CN" dirty="0" err="1" smtClean="0"/>
              <a:t>q:Company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RETURN count(distinct(n))</a:t>
            </a:r>
          </a:p>
          <a:p>
            <a:r>
              <a:rPr lang="en-US" altLang="zh-CN" dirty="0" smtClean="0"/>
              <a:t>&gt; 3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(3) </a:t>
            </a:r>
            <a:r>
              <a:rPr lang="zh-CN" altLang="en-US" dirty="0" smtClean="0"/>
              <a:t>有多少公司既属于环保行业，又有外资背景？</a:t>
            </a:r>
          </a:p>
          <a:p>
            <a:r>
              <a:rPr lang="en-US" altLang="zh-CN" dirty="0" smtClean="0"/>
              <a:t>&gt; MATCH (:Concept{name:'</a:t>
            </a:r>
            <a:r>
              <a:rPr lang="zh-CN" altLang="en-US" dirty="0" smtClean="0"/>
              <a:t>外资背景</a:t>
            </a:r>
            <a:r>
              <a:rPr lang="en-US" altLang="zh-CN" dirty="0" smtClean="0"/>
              <a:t>'})&lt;-[:</a:t>
            </a:r>
            <a:r>
              <a:rPr lang="en-US" altLang="zh-CN" dirty="0" err="1" smtClean="0"/>
              <a:t>concept_of</a:t>
            </a:r>
            <a:r>
              <a:rPr lang="en-US" altLang="zh-CN" dirty="0" smtClean="0"/>
              <a:t>]-(</a:t>
            </a:r>
            <a:r>
              <a:rPr lang="en-US" altLang="zh-CN" dirty="0" err="1" smtClean="0"/>
              <a:t>m:Company</a:t>
            </a:r>
            <a:r>
              <a:rPr lang="en-US" altLang="zh-CN" dirty="0" smtClean="0"/>
              <a:t>)-[:</a:t>
            </a:r>
            <a:r>
              <a:rPr lang="en-US" altLang="zh-CN" dirty="0" err="1" smtClean="0"/>
              <a:t>industry_of</a:t>
            </a:r>
            <a:r>
              <a:rPr lang="en-US" altLang="zh-CN" dirty="0" smtClean="0"/>
              <a:t>]-(:Industry{name:'</a:t>
            </a:r>
            <a:r>
              <a:rPr lang="zh-CN" altLang="en-US" dirty="0" smtClean="0"/>
              <a:t>环保行业</a:t>
            </a:r>
            <a:r>
              <a:rPr lang="en-US" altLang="zh-CN" dirty="0" smtClean="0"/>
              <a:t>'})</a:t>
            </a:r>
          </a:p>
          <a:p>
            <a:r>
              <a:rPr lang="en-US" altLang="zh-CN" dirty="0" smtClean="0"/>
              <a:t>RETURN count(distinct(m))</a:t>
            </a:r>
          </a:p>
          <a:p>
            <a:r>
              <a:rPr lang="en-US" altLang="zh-CN" dirty="0" smtClean="0"/>
              <a:t>&gt; 0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(4) </a:t>
            </a:r>
            <a:r>
              <a:rPr lang="zh-CN" altLang="en-US" dirty="0" smtClean="0"/>
              <a:t>对于有锂电池概念的所有公司，独立董事中女性人员比例是多少？</a:t>
            </a:r>
          </a:p>
          <a:p>
            <a:r>
              <a:rPr lang="en-US" altLang="zh-CN" dirty="0" smtClean="0"/>
              <a:t>&gt; MATCH (</a:t>
            </a:r>
            <a:r>
              <a:rPr lang="en-US" altLang="zh-CN" dirty="0" err="1" smtClean="0"/>
              <a:t>m:Concept</a:t>
            </a:r>
            <a:r>
              <a:rPr lang="en-US" altLang="zh-CN" dirty="0" smtClean="0"/>
              <a:t>{name:'</a:t>
            </a:r>
            <a:r>
              <a:rPr lang="zh-CN" altLang="en-US" dirty="0" smtClean="0"/>
              <a:t>锂电池</a:t>
            </a:r>
            <a:r>
              <a:rPr lang="en-US" altLang="zh-CN" dirty="0" smtClean="0"/>
              <a:t>'})&lt;-[:</a:t>
            </a:r>
            <a:r>
              <a:rPr lang="en-US" altLang="zh-CN" dirty="0" err="1" smtClean="0"/>
              <a:t>concept_of</a:t>
            </a:r>
            <a:r>
              <a:rPr lang="en-US" altLang="zh-CN" dirty="0" smtClean="0"/>
              <a:t>]-(</a:t>
            </a:r>
            <a:r>
              <a:rPr lang="en-US" altLang="zh-CN" dirty="0" err="1" smtClean="0"/>
              <a:t>n:Company</a:t>
            </a:r>
            <a:r>
              <a:rPr lang="en-US" altLang="zh-CN" dirty="0" smtClean="0"/>
              <a:t>)&lt;-[:</a:t>
            </a:r>
            <a:r>
              <a:rPr lang="en-US" altLang="zh-CN" dirty="0" err="1" smtClean="0"/>
              <a:t>employ_of</a:t>
            </a:r>
            <a:r>
              <a:rPr lang="en-US" altLang="zh-CN" dirty="0" smtClean="0"/>
              <a:t>{jobs:'</a:t>
            </a:r>
            <a:r>
              <a:rPr lang="zh-CN" altLang="en-US" dirty="0" smtClean="0"/>
              <a:t>独立董事</a:t>
            </a:r>
            <a:r>
              <a:rPr lang="en-US" altLang="zh-CN" dirty="0" smtClean="0"/>
              <a:t>'}]-(</a:t>
            </a:r>
            <a:r>
              <a:rPr lang="en-US" altLang="zh-CN" dirty="0" err="1" smtClean="0"/>
              <a:t>p:Person</a:t>
            </a:r>
            <a:r>
              <a:rPr lang="en-US" altLang="zh-CN" dirty="0" smtClean="0"/>
              <a:t>{gender:'</a:t>
            </a:r>
            <a:r>
              <a:rPr lang="zh-CN" altLang="en-US" dirty="0" smtClean="0"/>
              <a:t>女</a:t>
            </a:r>
            <a:r>
              <a:rPr lang="en-US" altLang="zh-CN" dirty="0" smtClean="0"/>
              <a:t>'})</a:t>
            </a:r>
          </a:p>
          <a:p>
            <a:r>
              <a:rPr lang="en-US" altLang="zh-CN" dirty="0" smtClean="0"/>
              <a:t>MATCH (</a:t>
            </a:r>
            <a:r>
              <a:rPr lang="en-US" altLang="zh-CN" dirty="0" err="1" smtClean="0"/>
              <a:t>m:Concept</a:t>
            </a:r>
            <a:r>
              <a:rPr lang="en-US" altLang="zh-CN" dirty="0" smtClean="0"/>
              <a:t>{name:'</a:t>
            </a:r>
            <a:r>
              <a:rPr lang="zh-CN" altLang="en-US" dirty="0" smtClean="0"/>
              <a:t>锂电池</a:t>
            </a:r>
            <a:r>
              <a:rPr lang="en-US" altLang="zh-CN" dirty="0" smtClean="0"/>
              <a:t>'})&lt;-[:</a:t>
            </a:r>
            <a:r>
              <a:rPr lang="en-US" altLang="zh-CN" dirty="0" err="1" smtClean="0"/>
              <a:t>concept_of</a:t>
            </a:r>
            <a:r>
              <a:rPr lang="en-US" altLang="zh-CN" dirty="0" smtClean="0"/>
              <a:t>]-(</a:t>
            </a:r>
            <a:r>
              <a:rPr lang="en-US" altLang="zh-CN" dirty="0" err="1" smtClean="0"/>
              <a:t>n:Company</a:t>
            </a:r>
            <a:r>
              <a:rPr lang="en-US" altLang="zh-CN" dirty="0" smtClean="0"/>
              <a:t>)&lt;-[:</a:t>
            </a:r>
            <a:r>
              <a:rPr lang="en-US" altLang="zh-CN" dirty="0" err="1" smtClean="0"/>
              <a:t>employ_of</a:t>
            </a:r>
            <a:r>
              <a:rPr lang="en-US" altLang="zh-CN" dirty="0" smtClean="0"/>
              <a:t>{jobs:'</a:t>
            </a:r>
            <a:r>
              <a:rPr lang="zh-CN" altLang="en-US" dirty="0" smtClean="0"/>
              <a:t>独立董事</a:t>
            </a:r>
            <a:r>
              <a:rPr lang="en-US" altLang="zh-CN" dirty="0" smtClean="0"/>
              <a:t>'}]-(p2:Person)</a:t>
            </a:r>
          </a:p>
          <a:p>
            <a:r>
              <a:rPr lang="en-US" altLang="zh-CN" dirty="0" smtClean="0"/>
              <a:t>RETURN count(distinct(p))*1.0/count(distinct(p2))</a:t>
            </a:r>
          </a:p>
          <a:p>
            <a:r>
              <a:rPr lang="en-US" altLang="zh-CN" dirty="0" smtClean="0"/>
              <a:t>&gt; 0.3541666666666667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738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import re</a:t>
            </a:r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urllib.request</a:t>
            </a:r>
            <a:endParaRPr lang="en-US" altLang="zh-CN" dirty="0" smtClean="0"/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os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#%% retrieve the problem set</a:t>
            </a:r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spider(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try:</a:t>
            </a:r>
          </a:p>
          <a:p>
            <a:r>
              <a:rPr lang="en-US" altLang="zh-CN" dirty="0" smtClean="0"/>
              <a:t>        response = </a:t>
            </a:r>
            <a:r>
              <a:rPr lang="en-US" altLang="zh-CN" dirty="0" err="1" smtClean="0"/>
              <a:t>urllib.request.urlopen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    data = </a:t>
            </a:r>
            <a:r>
              <a:rPr lang="en-US" altLang="zh-CN" dirty="0" err="1" smtClean="0"/>
              <a:t>response.read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    print(data)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    filename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('(\d+)', 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)[-1]</a:t>
            </a:r>
          </a:p>
          <a:p>
            <a:r>
              <a:rPr lang="en-US" altLang="zh-CN" dirty="0" smtClean="0"/>
              <a:t>        with open("./data/</a:t>
            </a:r>
            <a:r>
              <a:rPr lang="en-US" altLang="zh-CN" dirty="0" err="1" smtClean="0"/>
              <a:t>stockpage</a:t>
            </a:r>
            <a:r>
              <a:rPr lang="en-US" altLang="zh-CN" dirty="0" smtClean="0"/>
              <a:t>/" + filename + ".html", "w") as </a:t>
            </a:r>
            <a:r>
              <a:rPr lang="en-US" altLang="zh-CN" dirty="0" err="1" smtClean="0"/>
              <a:t>fp</a:t>
            </a:r>
            <a:r>
              <a:rPr lang="en-US" altLang="zh-CN" dirty="0" smtClean="0"/>
              <a:t>: 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fp.write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(data))</a:t>
            </a:r>
          </a:p>
          <a:p>
            <a:r>
              <a:rPr lang="en-US" altLang="zh-CN" dirty="0" smtClean="0"/>
              <a:t>    finally: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fp.close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os.chdir</a:t>
            </a:r>
            <a:r>
              <a:rPr lang="en-US" altLang="zh-CN" dirty="0" smtClean="0"/>
              <a:t>('c:/</a:t>
            </a:r>
            <a:r>
              <a:rPr lang="en-US" altLang="zh-CN" dirty="0" err="1" smtClean="0"/>
              <a:t>StockKG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print(</a:t>
            </a:r>
            <a:r>
              <a:rPr lang="en-US" altLang="zh-CN" dirty="0" err="1" smtClean="0"/>
              <a:t>os.getcwd</a:t>
            </a:r>
            <a:r>
              <a:rPr lang="en-US" altLang="zh-CN" dirty="0" smtClean="0"/>
              <a:t>())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with open("./data/seed_urls.txt", 'r') as </a:t>
            </a:r>
            <a:r>
              <a:rPr lang="en-US" altLang="zh-CN" dirty="0" err="1" smtClean="0"/>
              <a:t>f_in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</a:t>
            </a:r>
            <a:r>
              <a:rPr lang="en-US" altLang="zh-CN" dirty="0" err="1" smtClean="0"/>
              <a:t>urls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f_in.read</a:t>
            </a:r>
            <a:r>
              <a:rPr lang="en-US" altLang="zh-CN" dirty="0" smtClean="0"/>
              <a:t>().</a:t>
            </a:r>
            <a:r>
              <a:rPr lang="en-US" altLang="zh-CN" dirty="0" err="1" smtClean="0"/>
              <a:t>splitlines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f_in.close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count = 0</a:t>
            </a:r>
          </a:p>
          <a:p>
            <a:r>
              <a:rPr lang="en-US" altLang="zh-CN" dirty="0" smtClean="0"/>
              <a:t>wait = 10 # wait time to avoid the blocking of spider</a:t>
            </a:r>
          </a:p>
          <a:p>
            <a:r>
              <a:rPr lang="en-US" altLang="zh-CN" dirty="0" smtClean="0"/>
              <a:t>for foo in </a:t>
            </a:r>
            <a:r>
              <a:rPr lang="en-US" altLang="zh-CN" dirty="0" err="1" smtClean="0"/>
              <a:t>urls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print('Processing URL %s' % foo)</a:t>
            </a:r>
          </a:p>
          <a:p>
            <a:r>
              <a:rPr lang="en-US" altLang="zh-CN" dirty="0" smtClean="0"/>
              <a:t>    spider(foo)</a:t>
            </a:r>
          </a:p>
          <a:p>
            <a:r>
              <a:rPr lang="en-US" altLang="zh-CN" dirty="0" smtClean="0"/>
              <a:t>    print('Wait %f seconds' % wait)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    count += 1</a:t>
            </a:r>
          </a:p>
          <a:p>
            <a:r>
              <a:rPr lang="en-US" altLang="zh-CN" dirty="0" smtClean="0"/>
              <a:t>    if count==2: break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263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err="1" smtClean="0"/>
              <a:t>conda</a:t>
            </a:r>
            <a:r>
              <a:rPr lang="zh-CN" altLang="en-US" dirty="0" smtClean="0"/>
              <a:t>连接</a:t>
            </a:r>
            <a:r>
              <a:rPr lang="en-US" altLang="zh-CN" dirty="0" smtClean="0"/>
              <a:t>https://mirrors.tuna.tsinghua.edu.cn/</a:t>
            </a:r>
            <a:r>
              <a:rPr lang="zh-CN" altLang="en-US" dirty="0" smtClean="0"/>
              <a:t>，速度快</a:t>
            </a:r>
          </a:p>
          <a:p>
            <a:pPr marL="0" indent="0">
              <a:buNone/>
            </a:pP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386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tushare</a:t>
            </a:r>
            <a:r>
              <a:rPr lang="en-US" altLang="zh-CN" dirty="0" smtClean="0"/>
              <a:t> as </a:t>
            </a:r>
            <a:r>
              <a:rPr lang="en-US" altLang="zh-CN" dirty="0" err="1" smtClean="0"/>
              <a:t>ts</a:t>
            </a:r>
            <a:r>
              <a:rPr lang="en-US" altLang="zh-CN" dirty="0" smtClean="0"/>
              <a:t>  #http://www.tushare.org/</a:t>
            </a:r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os</a:t>
            </a:r>
            <a:endParaRPr lang="en-US" altLang="zh-CN" dirty="0" smtClean="0"/>
          </a:p>
          <a:p>
            <a:r>
              <a:rPr lang="en-US" altLang="zh-CN" dirty="0" smtClean="0"/>
              <a:t>import time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os.chdir</a:t>
            </a:r>
            <a:r>
              <a:rPr lang="en-US" altLang="zh-CN" dirty="0" smtClean="0"/>
              <a:t>('c:/</a:t>
            </a:r>
            <a:r>
              <a:rPr lang="en-US" altLang="zh-CN" dirty="0" err="1" smtClean="0"/>
              <a:t>StockKG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print(</a:t>
            </a:r>
            <a:r>
              <a:rPr lang="en-US" altLang="zh-CN" dirty="0" err="1" smtClean="0"/>
              <a:t>os.getcwd</a:t>
            </a:r>
            <a:r>
              <a:rPr lang="en-US" altLang="zh-CN" dirty="0" smtClean="0"/>
              <a:t>())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today = </a:t>
            </a:r>
            <a:r>
              <a:rPr lang="en-US" altLang="zh-CN" dirty="0" err="1" smtClean="0"/>
              <a:t>time.strftime</a:t>
            </a:r>
            <a:r>
              <a:rPr lang="en-US" altLang="zh-CN" dirty="0" smtClean="0"/>
              <a:t>("%</a:t>
            </a:r>
            <a:r>
              <a:rPr lang="en-US" altLang="zh-CN" dirty="0" err="1" smtClean="0"/>
              <a:t>Y%m%d</a:t>
            </a:r>
            <a:r>
              <a:rPr lang="en-US" altLang="zh-CN" dirty="0" smtClean="0"/>
              <a:t>")</a:t>
            </a:r>
          </a:p>
          <a:p>
            <a:r>
              <a:rPr lang="en-US" altLang="zh-CN" dirty="0" err="1" smtClean="0"/>
              <a:t>stock_info</a:t>
            </a:r>
            <a:r>
              <a:rPr lang="en-US" altLang="zh-CN" dirty="0" smtClean="0"/>
              <a:t> = "./data/"+ today +"_stock.csv"</a:t>
            </a:r>
          </a:p>
          <a:p>
            <a:r>
              <a:rPr lang="en-US" altLang="zh-CN" dirty="0" smtClean="0"/>
              <a:t>print("Get stock basics")</a:t>
            </a:r>
          </a:p>
          <a:p>
            <a:r>
              <a:rPr lang="en-US" altLang="zh-CN" dirty="0" err="1" smtClean="0"/>
              <a:t>df_stock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ts.get_stock_basics</a:t>
            </a:r>
            <a:r>
              <a:rPr lang="en-US" altLang="zh-CN" dirty="0" smtClean="0"/>
              <a:t>()</a:t>
            </a:r>
          </a:p>
          <a:p>
            <a:r>
              <a:rPr lang="en-US" altLang="zh-CN" dirty="0" err="1" smtClean="0"/>
              <a:t>df_stock.to_csv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stock_info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sep</a:t>
            </a:r>
            <a:r>
              <a:rPr lang="en-US" altLang="zh-CN" dirty="0" smtClean="0"/>
              <a:t>=',')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 get and save industry classification</a:t>
            </a:r>
          </a:p>
          <a:p>
            <a:r>
              <a:rPr lang="en-US" altLang="zh-CN" dirty="0" smtClean="0"/>
              <a:t>print("Get industry")</a:t>
            </a:r>
          </a:p>
          <a:p>
            <a:r>
              <a:rPr lang="en-US" altLang="zh-CN" dirty="0" err="1" smtClean="0"/>
              <a:t>df_industry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ts.get_industry_classified</a:t>
            </a:r>
            <a:r>
              <a:rPr lang="en-US" altLang="zh-CN" dirty="0" smtClean="0"/>
              <a:t>()</a:t>
            </a:r>
          </a:p>
          <a:p>
            <a:r>
              <a:rPr lang="en-US" altLang="zh-CN" dirty="0" err="1" smtClean="0"/>
              <a:t>df_industry.to_csv</a:t>
            </a:r>
            <a:r>
              <a:rPr lang="en-US" altLang="zh-CN" dirty="0" smtClean="0"/>
              <a:t>("./data/stock_industry_prep.csv", index=False, </a:t>
            </a:r>
            <a:r>
              <a:rPr lang="en-US" altLang="zh-CN" dirty="0" err="1" smtClean="0"/>
              <a:t>sep</a:t>
            </a:r>
            <a:r>
              <a:rPr lang="en-US" altLang="zh-CN" dirty="0" smtClean="0"/>
              <a:t>=',')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 get and save concept classification</a:t>
            </a:r>
          </a:p>
          <a:p>
            <a:r>
              <a:rPr lang="en-US" altLang="zh-CN" dirty="0" smtClean="0"/>
              <a:t>print("Get concept")</a:t>
            </a:r>
          </a:p>
          <a:p>
            <a:r>
              <a:rPr lang="en-US" altLang="zh-CN" dirty="0" err="1" smtClean="0"/>
              <a:t>df_concept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ts.get_concept_classified</a:t>
            </a:r>
            <a:r>
              <a:rPr lang="en-US" altLang="zh-CN" dirty="0" smtClean="0"/>
              <a:t>()</a:t>
            </a:r>
          </a:p>
          <a:p>
            <a:r>
              <a:rPr lang="en-US" altLang="zh-CN" dirty="0" err="1" smtClean="0"/>
              <a:t>df_concept.to_csv</a:t>
            </a:r>
            <a:r>
              <a:rPr lang="en-US" altLang="zh-CN" dirty="0" smtClean="0"/>
              <a:t>("./data/stock_concept_prep.csv", index=False, </a:t>
            </a:r>
            <a:r>
              <a:rPr lang="en-US" altLang="zh-CN" dirty="0" err="1" smtClean="0"/>
              <a:t>sep</a:t>
            </a:r>
            <a:r>
              <a:rPr lang="en-US" altLang="zh-CN" dirty="0" smtClean="0"/>
              <a:t>=',')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0571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os</a:t>
            </a:r>
            <a:endParaRPr lang="en-US" altLang="zh-CN" dirty="0" smtClean="0"/>
          </a:p>
          <a:p>
            <a:r>
              <a:rPr lang="en-US" altLang="zh-CN" dirty="0" smtClean="0"/>
              <a:t>import csv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os.chdir</a:t>
            </a:r>
            <a:r>
              <a:rPr lang="en-US" altLang="zh-CN" dirty="0" smtClean="0"/>
              <a:t>('c:/</a:t>
            </a:r>
            <a:r>
              <a:rPr lang="en-US" altLang="zh-CN" dirty="0" err="1" smtClean="0"/>
              <a:t>StockKG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print(</a:t>
            </a:r>
            <a:r>
              <a:rPr lang="en-US" altLang="zh-CN" dirty="0" err="1" smtClean="0"/>
              <a:t>os.getcwd</a:t>
            </a:r>
            <a:r>
              <a:rPr lang="en-US" altLang="zh-CN" dirty="0" smtClean="0"/>
              <a:t>())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stock_info</a:t>
            </a:r>
            <a:r>
              <a:rPr lang="en-US" altLang="zh-CN" dirty="0" smtClean="0"/>
              <a:t> = "./data/20191110_stock.csv"</a:t>
            </a:r>
          </a:p>
          <a:p>
            <a:r>
              <a:rPr lang="en-US" altLang="zh-CN" dirty="0" smtClean="0"/>
              <a:t>print("Generate seed </a:t>
            </a:r>
            <a:r>
              <a:rPr lang="en-US" altLang="zh-CN" dirty="0" err="1" smtClean="0"/>
              <a:t>urls</a:t>
            </a:r>
            <a:r>
              <a:rPr lang="en-US" altLang="zh-CN" dirty="0" smtClean="0"/>
              <a:t>")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codes = []</a:t>
            </a:r>
          </a:p>
          <a:p>
            <a:r>
              <a:rPr lang="en-US" altLang="zh-CN" dirty="0" smtClean="0"/>
              <a:t>with open(</a:t>
            </a:r>
            <a:r>
              <a:rPr lang="en-US" altLang="zh-CN" dirty="0" err="1" smtClean="0"/>
              <a:t>stock_info</a:t>
            </a:r>
            <a:r>
              <a:rPr lang="en-US" altLang="zh-CN" dirty="0" smtClean="0"/>
              <a:t>, "r", encoding="utf-8") as </a:t>
            </a:r>
            <a:r>
              <a:rPr lang="en-US" altLang="zh-CN" dirty="0" err="1" smtClean="0"/>
              <a:t>f_in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f_csv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f_in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for row in </a:t>
            </a:r>
            <a:r>
              <a:rPr lang="en-US" altLang="zh-CN" dirty="0" err="1" smtClean="0"/>
              <a:t>f_csv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codes.append</a:t>
            </a:r>
            <a:r>
              <a:rPr lang="en-US" altLang="zh-CN" dirty="0" smtClean="0"/>
              <a:t>(row[0])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f_in.close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urls</a:t>
            </a:r>
            <a:r>
              <a:rPr lang="en-US" altLang="zh-CN" dirty="0" smtClean="0"/>
              <a:t> = ["http://stockpage.10jqka.com.cn/%s/company/#manager" % code for code in codes]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with open("./data/seed_urls.txt", 'w') as </a:t>
            </a:r>
            <a:r>
              <a:rPr lang="en-US" altLang="zh-CN" dirty="0" err="1" smtClean="0"/>
              <a:t>f_out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for 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 in </a:t>
            </a:r>
            <a:r>
              <a:rPr lang="en-US" altLang="zh-CN" dirty="0" err="1" smtClean="0"/>
              <a:t>urls</a:t>
            </a:r>
            <a:r>
              <a:rPr lang="en-US" altLang="zh-CN" dirty="0" smtClean="0"/>
              <a:t>[1:]: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f_out.write</a:t>
            </a:r>
            <a:r>
              <a:rPr lang="en-US" altLang="zh-CN" dirty="0" smtClean="0"/>
              <a:t>("%s\n" % 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         </a:t>
            </a:r>
          </a:p>
          <a:p>
            <a:r>
              <a:rPr lang="en-US" altLang="zh-CN" dirty="0" err="1" smtClean="0"/>
              <a:t>f_out.close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166F1-E531-4E19-AA32-4B77B8EA354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8310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109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327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8090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0178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45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657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53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107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484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665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8668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96F35E4-F419-4EEE-9187-B8142D20D508}" type="datetimeFigureOut">
              <a:rPr lang="zh-CN" altLang="en-US" smtClean="0"/>
              <a:t>2019/11/12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34C5501-74F4-4BE3-B663-B8553429FC9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6603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monhu/stock-knowledge-grap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tushare.org/classifying.html#id2" TargetMode="External"/><Relationship Id="rId2" Type="http://schemas.openxmlformats.org/officeDocument/2006/relationships/hyperlink" Target="http://tushare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ST%E8%82%A1%E7%A5%A8/632784?fromtitle=ST%E8%82%A1&amp;fromid=2430646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neo4j.com/docs/operations-manual/current/tutorial/import-tool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naconda.org/conda-forge/seleniu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hyperlink" Target="https://github.com/mozilla/geckodriver/releases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ST%E8%82%A1%E7%A5%A8/632784?fromtitle=ST%E8%82%A1&amp;fromid=2430646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stockpage.10jqka.com.cn/600007/company/#manager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0594" y="4786882"/>
            <a:ext cx="6877250" cy="1463040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/>
              <a:t>利用网络上公开的</a:t>
            </a:r>
            <a:r>
              <a:rPr lang="zh-CN" altLang="en-US" dirty="0" smtClean="0"/>
              <a:t>数据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构建证券</a:t>
            </a:r>
            <a:r>
              <a:rPr lang="zh-CN" altLang="en-US" dirty="0"/>
              <a:t>知识图谱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438149" y="5072514"/>
            <a:ext cx="3676851" cy="1082841"/>
          </a:xfrm>
        </p:spPr>
        <p:txBody>
          <a:bodyPr>
            <a:normAutofit fontScale="47500" lnSpcReduction="20000"/>
          </a:bodyPr>
          <a:lstStyle/>
          <a:p>
            <a:r>
              <a:rPr lang="en-US" altLang="zh-CN" sz="4500" dirty="0" smtClean="0"/>
              <a:t>Author</a:t>
            </a:r>
            <a:r>
              <a:rPr lang="zh-CN" altLang="en-US" sz="4500" dirty="0" smtClean="0"/>
              <a:t>：</a:t>
            </a:r>
            <a:r>
              <a:rPr lang="en-US" altLang="zh-CN" sz="4500" dirty="0" err="1" smtClean="0"/>
              <a:t>lemonhu</a:t>
            </a:r>
            <a:endParaRPr lang="zh-CN" altLang="en-US" sz="4500" dirty="0" smtClean="0"/>
          </a:p>
          <a:p>
            <a:r>
              <a:rPr lang="en-US" altLang="zh-CN" sz="1800" dirty="0" smtClean="0">
                <a:hlinkClick r:id="rId3"/>
              </a:rPr>
              <a:t>https://github.com/lemonhu/stock-knowledge-graph</a:t>
            </a:r>
            <a:r>
              <a:rPr lang="en-US" altLang="zh-CN" sz="1800" dirty="0" smtClean="0"/>
              <a:t> 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sz="1800" dirty="0" smtClean="0"/>
              <a:t>Nov. 12, 2019</a:t>
            </a:r>
          </a:p>
          <a:p>
            <a:r>
              <a:rPr lang="en-US" altLang="zh-CN" dirty="0" smtClean="0"/>
              <a:t>Slides by </a:t>
            </a:r>
            <a:r>
              <a:rPr lang="en-US" altLang="zh-CN" sz="3800" dirty="0" err="1" smtClean="0"/>
              <a:t>Hongfei</a:t>
            </a:r>
            <a:r>
              <a:rPr lang="en-US" altLang="zh-CN" sz="3800" dirty="0" smtClean="0"/>
              <a:t> Yan</a:t>
            </a:r>
            <a:endParaRPr lang="zh-CN" altLang="en-US" sz="3800" dirty="0"/>
          </a:p>
        </p:txBody>
      </p:sp>
    </p:spTree>
    <p:extLst>
      <p:ext uri="{BB962C8B-B14F-4D97-AF65-F5344CB8AC3E}">
        <p14:creationId xmlns:p14="http://schemas.microsoft.com/office/powerpoint/2010/main" val="544437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127" y="585216"/>
            <a:ext cx="10304807" cy="1499616"/>
          </a:xfrm>
        </p:spPr>
        <p:txBody>
          <a:bodyPr/>
          <a:lstStyle/>
          <a:p>
            <a:r>
              <a:rPr lang="zh-CN" altLang="en-US" dirty="0" smtClean="0"/>
              <a:t>任务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</a:t>
            </a:r>
            <a:r>
              <a:rPr lang="zh-CN" altLang="en-US" dirty="0"/>
              <a:t>获取股票行业和</a:t>
            </a:r>
            <a:r>
              <a:rPr lang="zh-CN" altLang="en-US" dirty="0" smtClean="0"/>
              <a:t>概念的信息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对于这部分信息，我们可以利⽤工具</a:t>
            </a:r>
            <a:r>
              <a:rPr lang="en-US" altLang="zh-CN" sz="2000" dirty="0" err="1" smtClean="0"/>
              <a:t>Tushare</a:t>
            </a:r>
            <a:r>
              <a:rPr lang="zh-CN" altLang="en-US" sz="2000" dirty="0" smtClean="0"/>
              <a:t>来获取，官网为</a:t>
            </a:r>
            <a:r>
              <a:rPr lang="en-US" altLang="zh-CN" sz="2000" dirty="0" smtClean="0">
                <a:hlinkClick r:id="rId2"/>
              </a:rPr>
              <a:t>http://tushare.org/</a:t>
            </a:r>
            <a:r>
              <a:rPr lang="en-US" altLang="zh-CN" sz="2000" dirty="0" smtClean="0"/>
              <a:t> </a:t>
            </a:r>
            <a:r>
              <a:rPr lang="zh-CN" altLang="en-US" sz="2000" dirty="0" smtClean="0"/>
              <a:t>，使用</a:t>
            </a:r>
            <a:r>
              <a:rPr lang="en-US" altLang="zh-CN" sz="2000" dirty="0" smtClean="0"/>
              <a:t>pip</a:t>
            </a:r>
            <a:r>
              <a:rPr lang="zh-CN" altLang="en-US" sz="2000" dirty="0" smtClean="0"/>
              <a:t>命令进行安装即可。</a:t>
            </a:r>
            <a:endParaRPr lang="en-US" altLang="zh-CN" sz="2000" dirty="0" smtClean="0"/>
          </a:p>
          <a:p>
            <a:pPr lvl="1"/>
            <a:r>
              <a:rPr lang="zh-CN" altLang="en-US" sz="1800" dirty="0" smtClean="0"/>
              <a:t>下载完之后，在</a:t>
            </a:r>
            <a:r>
              <a:rPr lang="en-US" altLang="zh-CN" sz="1800" dirty="0" smtClean="0"/>
              <a:t>python</a:t>
            </a:r>
            <a:r>
              <a:rPr lang="zh-CN" altLang="en-US" sz="1800" dirty="0" smtClean="0"/>
              <a:t>里即可调用股票行业和概念信息。参考链接：</a:t>
            </a:r>
            <a:r>
              <a:rPr lang="en-US" altLang="zh-CN" sz="1800" dirty="0" smtClean="0">
                <a:hlinkClick r:id="rId3"/>
              </a:rPr>
              <a:t>http://tushare.org/classifying.html#id2</a:t>
            </a:r>
            <a:r>
              <a:rPr lang="en-US" altLang="zh-CN" sz="1800" dirty="0" smtClean="0"/>
              <a:t> </a:t>
            </a:r>
          </a:p>
          <a:p>
            <a:r>
              <a:rPr lang="zh-CN" altLang="en-US" sz="2000" dirty="0" smtClean="0"/>
              <a:t>通过以下的代码即可获得股票行业信息，并把返回的信息直接存储在</a:t>
            </a:r>
            <a:r>
              <a:rPr lang="en-US" altLang="zh-CN" sz="2000" dirty="0" smtClean="0"/>
              <a:t>stock_industry_prep.csv</a:t>
            </a:r>
            <a:r>
              <a:rPr lang="zh-CN" altLang="en-US" sz="2000" dirty="0" smtClean="0"/>
              <a:t>文件里。</a:t>
            </a:r>
            <a:endParaRPr lang="en-US" altLang="zh-CN" sz="2000" dirty="0" smtClean="0"/>
          </a:p>
          <a:p>
            <a:endParaRPr lang="en-US" altLang="zh-CN" sz="2000" dirty="0"/>
          </a:p>
          <a:p>
            <a:endParaRPr lang="en-US" altLang="zh-CN" sz="2000" dirty="0" smtClean="0"/>
          </a:p>
          <a:p>
            <a:pPr marL="0" indent="0">
              <a:buNone/>
            </a:pPr>
            <a:r>
              <a:rPr lang="zh-CN" altLang="en-US" sz="2000" dirty="0" smtClean="0"/>
              <a:t>类似的，可以通过以下代码即可获得股票概念信息，并把它们存储在</a:t>
            </a:r>
            <a:r>
              <a:rPr lang="en-US" altLang="zh-CN" sz="2000" dirty="0" smtClean="0"/>
              <a:t>stock_concept_prep.csv</a:t>
            </a:r>
            <a:r>
              <a:rPr lang="zh-CN" altLang="en-US" sz="2000" dirty="0" smtClean="0"/>
              <a:t>文件里。</a:t>
            </a:r>
            <a:endParaRPr lang="zh-CN" altLang="en-US" sz="20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8215" y="4108182"/>
            <a:ext cx="4333875" cy="10287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0127" y="5653278"/>
            <a:ext cx="421005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428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任务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：设计知识图谱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/>
              <a:t>设计一个这样的图谱：</a:t>
            </a:r>
          </a:p>
          <a:p>
            <a:r>
              <a:rPr lang="zh-CN" altLang="en-US" dirty="0"/>
              <a:t>创建“人”实体，这个人拥有姓名、性别、年龄</a:t>
            </a:r>
          </a:p>
          <a:p>
            <a:r>
              <a:rPr lang="zh-CN" altLang="en-US" dirty="0"/>
              <a:t>创建“公司”实体，除了股票代码，还有股票名称</a:t>
            </a:r>
          </a:p>
          <a:p>
            <a:r>
              <a:rPr lang="zh-CN" altLang="en-US" dirty="0"/>
              <a:t>创建“概念”实体，每个概念都有概念名</a:t>
            </a:r>
          </a:p>
          <a:p>
            <a:r>
              <a:rPr lang="zh-CN" altLang="en-US" dirty="0"/>
              <a:t>创建“行业”实体，每个行业都有⾏业名</a:t>
            </a:r>
          </a:p>
          <a:p>
            <a:r>
              <a:rPr lang="zh-CN" altLang="en-US" dirty="0"/>
              <a:t>给“公司”实体添加“</a:t>
            </a:r>
            <a:r>
              <a:rPr lang="en-US" altLang="zh-CN" dirty="0"/>
              <a:t>ST”</a:t>
            </a:r>
            <a:r>
              <a:rPr lang="zh-CN" altLang="en-US" dirty="0"/>
              <a:t>的标记，这个由</a:t>
            </a:r>
            <a:r>
              <a:rPr lang="en-US" altLang="zh-CN" dirty="0"/>
              <a:t>LABEL</a:t>
            </a:r>
            <a:r>
              <a:rPr lang="zh-CN" altLang="en-US" dirty="0"/>
              <a:t>来实现</a:t>
            </a:r>
          </a:p>
          <a:p>
            <a:r>
              <a:rPr lang="zh-CN" altLang="en-US" dirty="0"/>
              <a:t>创建“人”和“公司”的关系，这个关系有董事长、执行董事等等</a:t>
            </a:r>
          </a:p>
          <a:p>
            <a:r>
              <a:rPr lang="zh-CN" altLang="en-US" dirty="0"/>
              <a:t>创建“公司”和“概念”的关系</a:t>
            </a:r>
          </a:p>
          <a:p>
            <a:r>
              <a:rPr lang="zh-CN" altLang="en-US" dirty="0"/>
              <a:t>创建“公司”和“行业”的关系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798" y="60795"/>
            <a:ext cx="3972977" cy="169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690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738" y="1423439"/>
            <a:ext cx="8480281" cy="362300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设计图</a:t>
            </a:r>
          </a:p>
        </p:txBody>
      </p:sp>
      <p:sp>
        <p:nvSpPr>
          <p:cNvPr id="5" name="矩形 4"/>
          <p:cNvSpPr/>
          <p:nvPr/>
        </p:nvSpPr>
        <p:spPr>
          <a:xfrm>
            <a:off x="992180" y="5402575"/>
            <a:ext cx="103616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注：实体名字和关系名字需要易懂，对于上述的要求，并不一定存在唯一的设计，只要能够覆盖上面这些要求即可。“</a:t>
            </a:r>
            <a:r>
              <a:rPr lang="en-US" altLang="zh-CN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ST”</a:t>
            </a:r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标记是用来刻画⼀个股票严重亏损的状态，这个可以从给定的股票名字前缀来判断，背景知识可参考百科</a:t>
            </a:r>
            <a:r>
              <a:rPr lang="en-US" altLang="zh-CN" b="0" i="0" u="none" strike="noStrike" dirty="0" smtClean="0">
                <a:solidFill>
                  <a:srgbClr val="0366D6"/>
                </a:solidFill>
                <a:effectLst/>
                <a:latin typeface="-apple-system"/>
                <a:hlinkClick r:id="rId3"/>
              </a:rPr>
              <a:t>ST</a:t>
            </a:r>
            <a:r>
              <a:rPr lang="zh-CN" altLang="en-US" b="0" i="0" u="none" strike="noStrike" dirty="0" smtClean="0">
                <a:solidFill>
                  <a:srgbClr val="0366D6"/>
                </a:solidFill>
                <a:effectLst/>
                <a:latin typeface="-apple-system"/>
                <a:hlinkClick r:id="rId3"/>
              </a:rPr>
              <a:t>股票</a:t>
            </a:r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，“</a:t>
            </a:r>
            <a:r>
              <a:rPr lang="en-US" altLang="zh-CN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ST”</a:t>
            </a:r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股票对应列表为</a:t>
            </a:r>
            <a:r>
              <a:rPr lang="en-US" altLang="zh-CN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['*ST', 'ST', 'S*ST', 'SST']</a:t>
            </a:r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。</a:t>
            </a:r>
            <a:endParaRPr lang="zh-CN" altLang="en-US" b="0" i="0" u="none" strike="noStrike" dirty="0">
              <a:solidFill>
                <a:srgbClr val="24292E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89476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10256680" cy="1499616"/>
          </a:xfrm>
        </p:spPr>
        <p:txBody>
          <a:bodyPr/>
          <a:lstStyle/>
          <a:p>
            <a:r>
              <a:rPr lang="zh-CN" altLang="en-US" dirty="0" smtClean="0"/>
              <a:t>任务</a:t>
            </a:r>
            <a:r>
              <a:rPr lang="en-US" altLang="zh-CN" dirty="0" smtClean="0"/>
              <a:t>4</a:t>
            </a:r>
            <a:r>
              <a:rPr lang="zh-CN" altLang="en-US" dirty="0" smtClean="0"/>
              <a:t>：创建可以导⼊</a:t>
            </a:r>
            <a:r>
              <a:rPr lang="en-US" altLang="zh-CN" dirty="0" smtClean="0"/>
              <a:t>Neo4j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csv</a:t>
            </a:r>
            <a:r>
              <a:rPr lang="zh-CN" altLang="en-US" dirty="0" smtClean="0"/>
              <a:t>文件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在前两个任务里，分别生成了 </a:t>
            </a:r>
            <a:r>
              <a:rPr lang="en-US" altLang="zh-CN" dirty="0" smtClean="0"/>
              <a:t>executive_prep.csv, stock_industry_prep.csv, stock_concept_prep.csv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但这些文件不能直接导入到</a:t>
            </a:r>
            <a:r>
              <a:rPr lang="en-US" altLang="zh-CN" dirty="0" smtClean="0"/>
              <a:t>Neo4j</a:t>
            </a:r>
            <a:r>
              <a:rPr lang="zh-CN" altLang="en-US" dirty="0" smtClean="0"/>
              <a:t>数据库。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需要做⼀些处理，并生成能够直接导入</a:t>
            </a:r>
            <a:r>
              <a:rPr lang="en-US" altLang="zh-CN" dirty="0" smtClean="0"/>
              <a:t>Neo4j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csv</a:t>
            </a:r>
            <a:r>
              <a:rPr lang="zh-CN" altLang="en-US" dirty="0" smtClean="0"/>
              <a:t>格式。 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需要生成这⼏个文件：</a:t>
            </a:r>
            <a:r>
              <a:rPr lang="en-US" altLang="zh-CN" dirty="0" smtClean="0"/>
              <a:t>executive.csv, stock.csv, concept.csv, industry.csv, executive_stock.csv, stock_industry.csv, stock_concept.csv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对于格式的要求，请参考：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sz="1800" dirty="0" smtClean="0"/>
              <a:t>	</a:t>
            </a:r>
            <a:r>
              <a:rPr lang="en-US" altLang="zh-CN" sz="1800" dirty="0" smtClean="0">
                <a:hlinkClick r:id="rId2"/>
              </a:rPr>
              <a:t>https://neo4j.com/docs/operations-manual/current/tutorial/import-tool/</a:t>
            </a:r>
            <a:r>
              <a:rPr lang="en-US" altLang="zh-CN" sz="1800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4439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127" y="585216"/>
            <a:ext cx="10959326" cy="1499616"/>
          </a:xfrm>
        </p:spPr>
        <p:txBody>
          <a:bodyPr/>
          <a:lstStyle/>
          <a:p>
            <a:r>
              <a:rPr lang="zh-CN" altLang="en-US" dirty="0" smtClean="0"/>
              <a:t>任务</a:t>
            </a:r>
            <a:r>
              <a:rPr lang="en-US" altLang="zh-CN" dirty="0" smtClean="0"/>
              <a:t>5</a:t>
            </a:r>
            <a:r>
              <a:rPr lang="zh-CN" altLang="en-US" dirty="0" smtClean="0"/>
              <a:t>：利用上面的</a:t>
            </a:r>
            <a:r>
              <a:rPr lang="en-US" altLang="zh-CN" dirty="0" smtClean="0"/>
              <a:t>csv</a:t>
            </a:r>
            <a:r>
              <a:rPr lang="zh-CN" altLang="en-US" dirty="0" smtClean="0"/>
              <a:t>文件生成数据库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73180"/>
            <a:ext cx="10515600" cy="4165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 smtClean="0"/>
              <a:t>neo4j_home$ bin/neo4j-admin import --nodes executive.csv --nodes stock.csv -- nodes concept.csv --nodes industry.csv --relationships executive_stock.csv --relationships stock_industry.csv -- relationships stock_concept.csv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这个命令会把所有的数据导入到</a:t>
            </a:r>
            <a:r>
              <a:rPr lang="en-US" altLang="zh-CN" dirty="0" smtClean="0"/>
              <a:t>Neo4j</a:t>
            </a:r>
            <a:r>
              <a:rPr lang="zh-CN" altLang="en-US" dirty="0" smtClean="0"/>
              <a:t>中，数据默认存放在 </a:t>
            </a:r>
            <a:r>
              <a:rPr lang="en-US" altLang="zh-CN" dirty="0" err="1" smtClean="0"/>
              <a:t>graph.db</a:t>
            </a:r>
            <a:r>
              <a:rPr lang="en-US" altLang="zh-CN" dirty="0" smtClean="0"/>
              <a:t> </a:t>
            </a:r>
            <a:r>
              <a:rPr lang="zh-CN" altLang="en-US" dirty="0" smtClean="0"/>
              <a:t>文件夹里。如果</a:t>
            </a:r>
            <a:r>
              <a:rPr lang="en-US" altLang="zh-CN" dirty="0" err="1" smtClean="0"/>
              <a:t>graph.db</a:t>
            </a:r>
            <a:r>
              <a:rPr lang="zh-CN" altLang="en-US" dirty="0" smtClean="0"/>
              <a:t>文件夹之前已经有数据存在，则可以选择先删除再执行命令。</a:t>
            </a:r>
          </a:p>
          <a:p>
            <a:r>
              <a:rPr lang="zh-CN" altLang="en-US" dirty="0" smtClean="0"/>
              <a:t>把</a:t>
            </a:r>
            <a:r>
              <a:rPr lang="en-US" altLang="zh-CN" dirty="0" smtClean="0"/>
              <a:t>Neo4j</a:t>
            </a:r>
            <a:r>
              <a:rPr lang="zh-CN" altLang="en-US" dirty="0" smtClean="0"/>
              <a:t>服务重启之后，就可以通过</a:t>
            </a:r>
            <a:r>
              <a:rPr lang="en-US" altLang="zh-CN" dirty="0" smtClean="0"/>
              <a:t>localhost:7474</a:t>
            </a:r>
            <a:r>
              <a:rPr lang="zh-CN" altLang="en-US" dirty="0" smtClean="0"/>
              <a:t>观察到知识图谱了。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1136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任务</a:t>
            </a:r>
            <a:r>
              <a:rPr lang="en-US" altLang="zh-CN" dirty="0" smtClean="0"/>
              <a:t>6</a:t>
            </a:r>
            <a:r>
              <a:rPr lang="zh-CN" altLang="en-US" dirty="0" smtClean="0"/>
              <a:t>：基于构建好的知识图谱，通过编写</a:t>
            </a:r>
            <a:r>
              <a:rPr lang="en-US" altLang="zh-CN" dirty="0" smtClean="0"/>
              <a:t>Cypher</a:t>
            </a:r>
            <a:r>
              <a:rPr lang="zh-CN" altLang="en-US" dirty="0" smtClean="0"/>
              <a:t>语句回答如下问题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2165683"/>
            <a:ext cx="10769868" cy="40112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 smtClean="0"/>
              <a:t>(1) </a:t>
            </a:r>
            <a:r>
              <a:rPr lang="zh-CN" altLang="en-US" sz="3200" dirty="0" smtClean="0"/>
              <a:t>有多少个公司目前是属于“</a:t>
            </a:r>
            <a:r>
              <a:rPr lang="en-US" altLang="zh-CN" sz="3200" dirty="0" smtClean="0"/>
              <a:t>ST”</a:t>
            </a:r>
            <a:r>
              <a:rPr lang="zh-CN" altLang="en-US" sz="3200" dirty="0" smtClean="0"/>
              <a:t>类型的</a:t>
            </a:r>
            <a:r>
              <a:rPr lang="zh-CN" altLang="en-US" sz="3200" dirty="0"/>
              <a:t>？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(2) “600519”</a:t>
            </a:r>
            <a:r>
              <a:rPr lang="zh-CN" altLang="en-US" sz="3200" dirty="0" smtClean="0"/>
              <a:t>公司的所有独立董事人员中，有多少人同时也担任别的公司的独立董事职位</a:t>
            </a:r>
            <a:r>
              <a:rPr lang="zh-CN" altLang="en-US" sz="3200" dirty="0"/>
              <a:t>？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(3) </a:t>
            </a:r>
            <a:r>
              <a:rPr lang="zh-CN" altLang="en-US" sz="3200" dirty="0" smtClean="0"/>
              <a:t>有多少公司既属于环保行业，又有外资背景</a:t>
            </a:r>
            <a:r>
              <a:rPr lang="zh-CN" altLang="en-US" sz="3200" dirty="0"/>
              <a:t>？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(4) </a:t>
            </a:r>
            <a:r>
              <a:rPr lang="zh-CN" altLang="en-US" sz="3200" dirty="0" smtClean="0"/>
              <a:t>对于有锂电池概念的所有公司，独⽴董事中女性⼈员⽐例是多少</a:t>
            </a:r>
            <a:r>
              <a:rPr lang="zh-CN" altLang="en-US" sz="3200" dirty="0"/>
              <a:t>？</a:t>
            </a:r>
            <a:endParaRPr lang="en-US" altLang="zh-CN" sz="3200" dirty="0" smtClean="0"/>
          </a:p>
          <a:p>
            <a:pPr marL="0" indent="0">
              <a:buNone/>
            </a:pPr>
            <a:endParaRPr lang="en-US" altLang="zh-CN" sz="3200" dirty="0" smtClean="0"/>
          </a:p>
        </p:txBody>
      </p:sp>
    </p:spTree>
    <p:extLst>
      <p:ext uri="{BB962C8B-B14F-4D97-AF65-F5344CB8AC3E}">
        <p14:creationId xmlns:p14="http://schemas.microsoft.com/office/powerpoint/2010/main" val="1521638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1637"/>
            <a:ext cx="12192000" cy="596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05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任务</a:t>
            </a:r>
            <a:r>
              <a:rPr lang="en-US" altLang="zh-CN" dirty="0" smtClean="0"/>
              <a:t>7</a:t>
            </a:r>
            <a:r>
              <a:rPr lang="zh-CN" altLang="en-US" dirty="0" smtClean="0"/>
              <a:t>：构建人的实体时，重名问题具体怎么解决？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最好的方式是用身份证或者其他唯一能确定人的方式去关联。</a:t>
            </a:r>
          </a:p>
          <a:p>
            <a:r>
              <a:rPr lang="zh-CN" altLang="en-US" dirty="0" smtClean="0"/>
              <a:t>在本例中，用 姓名、年龄、性别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个字段做唯一的，将这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个字段做</a:t>
            </a:r>
            <a:r>
              <a:rPr lang="en-US" altLang="zh-CN" dirty="0" smtClean="0"/>
              <a:t>md5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0452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补充：抓取网页 </a:t>
            </a:r>
            <a:r>
              <a:rPr lang="en-US" altLang="zh-CN" dirty="0" smtClean="0"/>
              <a:t>by </a:t>
            </a:r>
            <a:r>
              <a:rPr lang="en-US" altLang="zh-CN" dirty="0" err="1" smtClean="0"/>
              <a:t>Hongfei</a:t>
            </a:r>
            <a:r>
              <a:rPr lang="en-US" altLang="zh-CN" dirty="0" smtClean="0"/>
              <a:t> Yan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677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767" y="0"/>
            <a:ext cx="64104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9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141" y="722988"/>
            <a:ext cx="11268075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6327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74" y="0"/>
            <a:ext cx="109332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0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963" y="142321"/>
            <a:ext cx="9392961" cy="355332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35798" y="4108400"/>
            <a:ext cx="613612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Q: </a:t>
            </a:r>
            <a:r>
              <a:rPr lang="zh-CN" altLang="en-US" dirty="0" smtClean="0"/>
              <a:t>我想要网页源文，只返回 b'‘</a:t>
            </a:r>
            <a:endParaRPr lang="en-US" altLang="zh-CN" dirty="0" smtClean="0"/>
          </a:p>
          <a:p>
            <a:r>
              <a:rPr lang="en-US" altLang="zh-CN" dirty="0" smtClean="0"/>
              <a:t>A: </a:t>
            </a:r>
            <a:r>
              <a:rPr lang="zh-CN" altLang="en-US" dirty="0" smtClean="0"/>
              <a:t>加个</a:t>
            </a:r>
            <a:r>
              <a:rPr lang="en-US" altLang="zh-CN" dirty="0" smtClean="0"/>
              <a:t>headers</a:t>
            </a:r>
            <a:r>
              <a:rPr lang="zh-CN" altLang="en-US" dirty="0" smtClean="0"/>
              <a:t>即可。</a:t>
            </a:r>
            <a:r>
              <a:rPr lang="en-US" altLang="zh-CN" dirty="0" smtClean="0"/>
              <a:t>headers</a:t>
            </a:r>
            <a:r>
              <a:rPr lang="zh-CN" altLang="en-US" dirty="0" smtClean="0"/>
              <a:t>可以用</a:t>
            </a:r>
            <a:r>
              <a:rPr lang="en-US" altLang="zh-CN" dirty="0" smtClean="0"/>
              <a:t>fiddler</a:t>
            </a:r>
            <a:r>
              <a:rPr lang="zh-CN" altLang="en-US" dirty="0" smtClean="0"/>
              <a:t>抓取。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1594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用到软件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FiddlerSetup.exe			6.5MB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38507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4055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87" y="76200"/>
            <a:ext cx="10868025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6723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629" y="0"/>
            <a:ext cx="8494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81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108" y="0"/>
            <a:ext cx="7323999" cy="673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8659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Selenium</a:t>
            </a:r>
            <a:r>
              <a:rPr lang="zh-CN" altLang="en-US" dirty="0" smtClean="0"/>
              <a:t>库，</a:t>
            </a:r>
            <a:r>
              <a:rPr lang="en-US" altLang="zh-CN" dirty="0" err="1" smtClean="0"/>
              <a:t>geckodriver</a:t>
            </a:r>
            <a:r>
              <a:rPr lang="zh-CN" altLang="en-US" dirty="0" smtClean="0"/>
              <a:t>驱动</a:t>
            </a:r>
            <a:r>
              <a:rPr lang="en-US" altLang="zh-CN" dirty="0" smtClean="0"/>
              <a:t>Firefox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32" y="1979628"/>
            <a:ext cx="440626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600" dirty="0" err="1" smtClean="0"/>
              <a:t>conda</a:t>
            </a:r>
            <a:r>
              <a:rPr lang="en-US" altLang="zh-CN" sz="1600" dirty="0" smtClean="0"/>
              <a:t>-forge / packages / selenium 3.141.0, </a:t>
            </a:r>
          </a:p>
          <a:p>
            <a:pPr marL="0" indent="0">
              <a:buNone/>
            </a:pPr>
            <a:r>
              <a:rPr lang="en-US" altLang="zh-CN" sz="1600" dirty="0" smtClean="0">
                <a:hlinkClick r:id="rId3"/>
              </a:rPr>
              <a:t>https://anaconda.org/conda-forge/selenium</a:t>
            </a:r>
            <a:r>
              <a:rPr lang="en-US" altLang="zh-CN" sz="1600" dirty="0" smtClean="0"/>
              <a:t> </a:t>
            </a:r>
          </a:p>
          <a:p>
            <a:pPr marL="0" indent="0">
              <a:buNone/>
            </a:pPr>
            <a:r>
              <a:rPr lang="en-US" altLang="zh-CN" sz="1600" dirty="0" err="1" smtClean="0"/>
              <a:t>conda</a:t>
            </a:r>
            <a:r>
              <a:rPr lang="en-US" altLang="zh-CN" sz="1600" dirty="0" smtClean="0"/>
              <a:t> install -c </a:t>
            </a:r>
            <a:r>
              <a:rPr lang="en-US" altLang="zh-CN" sz="1600" dirty="0" err="1" smtClean="0"/>
              <a:t>conda</a:t>
            </a:r>
            <a:r>
              <a:rPr lang="en-US" altLang="zh-CN" sz="1600" dirty="0" smtClean="0"/>
              <a:t>-forge selenium</a:t>
            </a:r>
          </a:p>
          <a:p>
            <a:pPr marL="0" indent="0">
              <a:buNone/>
            </a:pPr>
            <a:endParaRPr lang="en-US" altLang="zh-CN" sz="1600" dirty="0" smtClean="0"/>
          </a:p>
          <a:p>
            <a:pPr marL="0" indent="0">
              <a:buNone/>
            </a:pPr>
            <a:endParaRPr lang="en-US" altLang="zh-CN" sz="1600" dirty="0" smtClean="0"/>
          </a:p>
          <a:p>
            <a:pPr marL="0" indent="0">
              <a:buNone/>
            </a:pPr>
            <a:r>
              <a:rPr lang="en-US" altLang="zh-CN" sz="1600" dirty="0" smtClean="0">
                <a:hlinkClick r:id="rId4"/>
              </a:rPr>
              <a:t>https://github.com/mozilla/geckodriver/releases</a:t>
            </a:r>
            <a:r>
              <a:rPr lang="en-US" altLang="zh-CN" sz="1600" dirty="0" smtClean="0"/>
              <a:t> </a:t>
            </a:r>
          </a:p>
          <a:p>
            <a:pPr marL="0" indent="0">
              <a:buNone/>
            </a:pPr>
            <a:r>
              <a:rPr lang="zh-CN" altLang="en-US" sz="1600" dirty="0" smtClean="0"/>
              <a:t>下载的</a:t>
            </a:r>
            <a:r>
              <a:rPr lang="en-US" altLang="zh-CN" sz="1600" dirty="0" smtClean="0"/>
              <a:t>geckodriver-v0.26.0-win64.zip</a:t>
            </a:r>
            <a:r>
              <a:rPr lang="zh-CN" altLang="en-US" sz="1600" dirty="0" smtClean="0"/>
              <a:t>，</a:t>
            </a:r>
            <a:r>
              <a:rPr lang="en-US" altLang="zh-CN" sz="1600" dirty="0" smtClean="0"/>
              <a:t>15MB</a:t>
            </a:r>
          </a:p>
          <a:p>
            <a:pPr marL="0" indent="0">
              <a:buNone/>
            </a:pPr>
            <a:r>
              <a:rPr lang="zh-CN" altLang="en-US" sz="1600" dirty="0" smtClean="0"/>
              <a:t>解开得到</a:t>
            </a:r>
            <a:r>
              <a:rPr lang="en-US" altLang="zh-CN" sz="1600" dirty="0" smtClean="0"/>
              <a:t>geckodriver.exe</a:t>
            </a:r>
            <a:r>
              <a:rPr lang="zh-CN" altLang="en-US" sz="1600" dirty="0" smtClean="0"/>
              <a:t>，</a:t>
            </a:r>
            <a:endParaRPr lang="en-US" altLang="zh-CN" sz="1600" dirty="0" smtClean="0"/>
          </a:p>
          <a:p>
            <a:pPr marL="0" indent="0">
              <a:buNone/>
            </a:pPr>
            <a:r>
              <a:rPr lang="zh-CN" altLang="en-US" sz="1600" dirty="0" smtClean="0"/>
              <a:t>拷贝到</a:t>
            </a:r>
            <a:r>
              <a:rPr lang="en-US" altLang="zh-CN" sz="1600" dirty="0" smtClean="0"/>
              <a:t>C:\Anaconda3</a:t>
            </a:r>
            <a:r>
              <a:rPr lang="zh-CN" altLang="en-US" sz="1600" dirty="0" smtClean="0"/>
              <a:t>目录</a:t>
            </a:r>
            <a:endParaRPr lang="zh-CN" altLang="en-US" sz="1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5192" y="2021304"/>
            <a:ext cx="7717395" cy="45622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84478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162" y="0"/>
            <a:ext cx="7375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411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359" y="0"/>
            <a:ext cx="61152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23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727" y="0"/>
            <a:ext cx="93085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9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209" y="0"/>
            <a:ext cx="55935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8922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830" y="0"/>
            <a:ext cx="109332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7478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0"/>
            <a:ext cx="109728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110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单个带</a:t>
            </a:r>
            <a:r>
              <a:rPr lang="en-US" altLang="zh-CN" dirty="0" smtClean="0"/>
              <a:t>iframe</a:t>
            </a:r>
            <a:r>
              <a:rPr lang="zh-CN" altLang="en-US" dirty="0" smtClean="0"/>
              <a:t>的网页可以抓回来了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开始整个</a:t>
            </a:r>
            <a:r>
              <a:rPr lang="en-US" altLang="zh-CN" dirty="0" smtClean="0"/>
              <a:t>mini project</a:t>
            </a:r>
            <a:r>
              <a:rPr lang="zh-CN" altLang="en-US" dirty="0" smtClean="0"/>
              <a:t>的运行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31049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16" y="0"/>
            <a:ext cx="10933222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323" y="5284269"/>
            <a:ext cx="10591800" cy="98107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9202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80" y="589096"/>
            <a:ext cx="2487038" cy="218298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38824" y="95087"/>
            <a:ext cx="23198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stock_concept_</a:t>
            </a:r>
            <a:r>
              <a:rPr lang="zh-CN" altLang="en-US" dirty="0" smtClean="0"/>
              <a:t>prep</a:t>
            </a:r>
            <a:r>
              <a:rPr lang="en-US" altLang="zh-CN" dirty="0" smtClean="0"/>
              <a:t>.csv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920584" y="93327"/>
            <a:ext cx="23342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stock_industry_</a:t>
            </a:r>
            <a:r>
              <a:rPr lang="zh-CN" altLang="en-US" dirty="0" smtClean="0"/>
              <a:t>prep</a:t>
            </a:r>
            <a:r>
              <a:rPr lang="en-US" altLang="zh-CN" dirty="0" smtClean="0"/>
              <a:t>.csv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027" y="462659"/>
            <a:ext cx="2809875" cy="295275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38824" y="3662901"/>
            <a:ext cx="20792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20191110_</a:t>
            </a:r>
            <a:r>
              <a:rPr lang="zh-CN" altLang="en-US" dirty="0" smtClean="0"/>
              <a:t>stock</a:t>
            </a:r>
            <a:r>
              <a:rPr lang="en-US" altLang="zh-CN" dirty="0" smtClean="0"/>
              <a:t>.csv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5" y="4032233"/>
            <a:ext cx="12110390" cy="166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622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08" y="0"/>
            <a:ext cx="10933222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1675" y="38500"/>
            <a:ext cx="6981825" cy="223837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51629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07" y="0"/>
            <a:ext cx="8783266" cy="686565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6116" y="57749"/>
            <a:ext cx="7537760" cy="1703673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580076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5780933" cy="1499616"/>
          </a:xfrm>
        </p:spPr>
        <p:txBody>
          <a:bodyPr/>
          <a:lstStyle/>
          <a:p>
            <a:r>
              <a:rPr lang="zh-CN" altLang="en-US" dirty="0" smtClean="0"/>
              <a:t>抓取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个小时，加了延时，避免封爬虫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4987" y="231006"/>
            <a:ext cx="4496637" cy="6429676"/>
          </a:xfrm>
        </p:spPr>
      </p:pic>
      <p:sp>
        <p:nvSpPr>
          <p:cNvPr id="3" name="矩形 2"/>
          <p:cNvSpPr/>
          <p:nvPr/>
        </p:nvSpPr>
        <p:spPr>
          <a:xfrm>
            <a:off x="673869" y="2686068"/>
            <a:ext cx="6232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4个小时抓了775个网页，还在继续。机器开着，</a:t>
            </a:r>
            <a:r>
              <a:rPr lang="zh-CN" altLang="en-US" dirty="0" smtClean="0"/>
              <a:t>我下班了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97444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9611" y="466825"/>
            <a:ext cx="4645152" cy="402336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zh-CN" altLang="en-US" sz="3600" dirty="0"/>
              <a:t>实际做个小项目，任何一条语句都可能返回错误的，</a:t>
            </a:r>
            <a:r>
              <a:rPr lang="zh-CN" altLang="en-US" sz="3600" dirty="0" smtClean="0"/>
              <a:t>看图上那些</a:t>
            </a:r>
            <a:r>
              <a:rPr lang="en-US" altLang="zh-CN" sz="3600" dirty="0"/>
              <a:t>try... except</a:t>
            </a:r>
            <a:r>
              <a:rPr lang="zh-CN" altLang="en-US" sz="3600" dirty="0"/>
              <a:t>。 </a:t>
            </a:r>
            <a:r>
              <a:rPr lang="en-US" altLang="zh-CN" sz="3600" dirty="0" err="1"/>
              <a:t>Codeforces</a:t>
            </a:r>
            <a:r>
              <a:rPr lang="zh-CN" altLang="en-US" sz="3600" dirty="0"/>
              <a:t>上面的题目，测试数据是相当友好的了。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043" y="80495"/>
            <a:ext cx="6677957" cy="669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15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70" y="0"/>
            <a:ext cx="9428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679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726" y="0"/>
            <a:ext cx="78045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1661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717" y="0"/>
            <a:ext cx="9120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872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414" y="0"/>
            <a:ext cx="96991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7510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92" y="0"/>
            <a:ext cx="9439984" cy="686193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8066" y="9625"/>
            <a:ext cx="3562350" cy="4133850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6662311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703299" cy="519456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609" y="5368591"/>
            <a:ext cx="10496550" cy="933450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4207184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按第</a:t>
            </a:r>
            <a:r>
              <a:rPr lang="en-US" altLang="zh-CN" dirty="0"/>
              <a:t>0</a:t>
            </a:r>
            <a:r>
              <a:rPr lang="zh-CN" altLang="en-US" dirty="0"/>
              <a:t>项或者第</a:t>
            </a:r>
            <a:r>
              <a:rPr lang="en-US" altLang="zh-CN" dirty="0"/>
              <a:t>1</a:t>
            </a:r>
            <a:r>
              <a:rPr lang="zh-CN" altLang="en-US" dirty="0"/>
              <a:t>项排序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24128" y="2074246"/>
            <a:ext cx="9720073" cy="4023360"/>
          </a:xfrm>
        </p:spPr>
        <p:txBody>
          <a:bodyPr/>
          <a:lstStyle/>
          <a:p>
            <a:r>
              <a:rPr lang="en-US" altLang="zh-CN" dirty="0"/>
              <a:t>sorted</a:t>
            </a:r>
            <a:r>
              <a:rPr lang="zh-CN" altLang="en-US" dirty="0"/>
              <a:t>默认是对第一项排序，如果第二项</a:t>
            </a:r>
            <a:r>
              <a:rPr lang="zh-CN" altLang="en-US" dirty="0" smtClean="0"/>
              <a:t>，</a:t>
            </a:r>
            <a:r>
              <a:rPr lang="en-US" altLang="zh-CN" dirty="0" smtClean="0"/>
              <a:t>sorted</a:t>
            </a:r>
            <a:r>
              <a:rPr lang="en-US" altLang="zh-CN" dirty="0"/>
              <a:t>( </a:t>
            </a:r>
            <a:r>
              <a:rPr lang="en-US" altLang="zh-CN" dirty="0" err="1"/>
              <a:t>iterable</a:t>
            </a:r>
            <a:r>
              <a:rPr lang="en-US" altLang="zh-CN" dirty="0"/>
              <a:t>, key = </a:t>
            </a:r>
            <a:r>
              <a:rPr lang="en-US" altLang="zh-CN" dirty="0" err="1"/>
              <a:t>lamda</a:t>
            </a:r>
            <a:r>
              <a:rPr lang="en-US" altLang="zh-CN" dirty="0"/>
              <a:t> </a:t>
            </a:r>
            <a:r>
              <a:rPr lang="en-US" altLang="zh-CN" dirty="0" smtClean="0"/>
              <a:t>e: e[1</a:t>
            </a:r>
            <a:r>
              <a:rPr lang="en-US" altLang="zh-CN" dirty="0"/>
              <a:t>])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501" y="2565224"/>
            <a:ext cx="6663364" cy="404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696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317" y="0"/>
            <a:ext cx="10060832" cy="686960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3465095" y="3070459"/>
            <a:ext cx="6285297" cy="962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1884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943" y="0"/>
            <a:ext cx="7886700" cy="686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3621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01" y="0"/>
            <a:ext cx="89761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050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738" y="1423439"/>
            <a:ext cx="8480281" cy="362300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设计图</a:t>
            </a:r>
          </a:p>
        </p:txBody>
      </p:sp>
      <p:sp>
        <p:nvSpPr>
          <p:cNvPr id="5" name="矩形 4"/>
          <p:cNvSpPr/>
          <p:nvPr/>
        </p:nvSpPr>
        <p:spPr>
          <a:xfrm>
            <a:off x="992180" y="5402575"/>
            <a:ext cx="103616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注：实体名字和关系名字需要易懂，对于上述的要求，并不一定存在唯一的设计，只要能够覆盖上面这些要求即可。“</a:t>
            </a:r>
            <a:r>
              <a:rPr lang="en-US" altLang="zh-CN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ST”</a:t>
            </a:r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标记是⽤用来刻画⼀个股票严重亏损的状态，这个可以从给定的股票名字前缀来判断，背景知识可参考百科</a:t>
            </a:r>
            <a:r>
              <a:rPr lang="en-US" altLang="zh-CN" b="0" i="0" u="none" strike="noStrike" dirty="0" smtClean="0">
                <a:solidFill>
                  <a:srgbClr val="0366D6"/>
                </a:solidFill>
                <a:effectLst/>
                <a:latin typeface="-apple-system"/>
                <a:hlinkClick r:id="rId3"/>
              </a:rPr>
              <a:t>ST</a:t>
            </a:r>
            <a:r>
              <a:rPr lang="zh-CN" altLang="en-US" b="0" i="0" u="none" strike="noStrike" dirty="0" smtClean="0">
                <a:solidFill>
                  <a:srgbClr val="0366D6"/>
                </a:solidFill>
                <a:effectLst/>
                <a:latin typeface="-apple-system"/>
                <a:hlinkClick r:id="rId3"/>
              </a:rPr>
              <a:t>股票</a:t>
            </a:r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，“</a:t>
            </a:r>
            <a:r>
              <a:rPr lang="en-US" altLang="zh-CN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ST”</a:t>
            </a:r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股票对应列表为</a:t>
            </a:r>
            <a:r>
              <a:rPr lang="en-US" altLang="zh-CN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['*ST', 'ST', 'S*ST', 'SST']</a:t>
            </a:r>
            <a:r>
              <a:rPr lang="zh-CN" altLang="en-US" b="0" i="0" u="none" strike="noStrike" dirty="0" smtClean="0">
                <a:solidFill>
                  <a:srgbClr val="24292E"/>
                </a:solidFill>
                <a:effectLst/>
                <a:latin typeface="-apple-system"/>
              </a:rPr>
              <a:t>。</a:t>
            </a:r>
            <a:endParaRPr lang="zh-CN" altLang="en-US" b="0" i="0" u="none" strike="noStrike" dirty="0">
              <a:solidFill>
                <a:srgbClr val="24292E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790714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755" y="0"/>
            <a:ext cx="81259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40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879942" cy="503892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9602" y="4189443"/>
            <a:ext cx="7158485" cy="244070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5067" y="49695"/>
            <a:ext cx="4292048" cy="198929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1193831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3645854"/>
            <a:ext cx="6481763" cy="266020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637" y="188436"/>
            <a:ext cx="5199063" cy="32064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562" y="188436"/>
            <a:ext cx="4486275" cy="2895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562" y="3500836"/>
            <a:ext cx="5926138" cy="307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2152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7734300" cy="308549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75000"/>
            <a:ext cx="6407285" cy="32512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2187" y="3327400"/>
            <a:ext cx="5929313" cy="300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332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用到软件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neo4j-community-3.5.12-windows.zip	151MB</a:t>
            </a:r>
          </a:p>
          <a:p>
            <a:r>
              <a:rPr lang="en-US" altLang="zh-CN" dirty="0" smtClean="0"/>
              <a:t>jdk-13.0.1_windows-x64_bin.exe	164MB</a:t>
            </a:r>
          </a:p>
          <a:p>
            <a:endParaRPr lang="en-US" altLang="zh-CN" dirty="0" smtClean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906540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可视化没跑通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最后一步，数据可视化，灌到图数据库</a:t>
            </a:r>
            <a:r>
              <a:rPr lang="en-US" altLang="zh-CN" dirty="0"/>
              <a:t>neo4j</a:t>
            </a:r>
            <a:r>
              <a:rPr lang="zh-CN" altLang="en-US" dirty="0"/>
              <a:t>报</a:t>
            </a:r>
            <a:r>
              <a:rPr lang="zh-CN" altLang="en-US" dirty="0" smtClean="0"/>
              <a:t>错。</a:t>
            </a:r>
            <a:endParaRPr lang="en-US" altLang="zh-CN" dirty="0" smtClean="0"/>
          </a:p>
          <a:p>
            <a:r>
              <a:rPr lang="zh-CN" altLang="en-US" dirty="0" smtClean="0"/>
              <a:t>无论</a:t>
            </a:r>
            <a:r>
              <a:rPr lang="zh-CN" altLang="en-US" dirty="0"/>
              <a:t>是</a:t>
            </a:r>
            <a:r>
              <a:rPr lang="zh-CN" altLang="en-US" dirty="0" smtClean="0"/>
              <a:t>用用作者提供</a:t>
            </a:r>
            <a:r>
              <a:rPr lang="zh-CN" altLang="en-US" dirty="0"/>
              <a:t>的数据，还是我自己生成的数据都灌不进去，错误提示如下</a:t>
            </a:r>
            <a:r>
              <a:rPr lang="zh-CN" altLang="en-US" dirty="0" smtClean="0"/>
              <a:t>图。</a:t>
            </a:r>
            <a:endParaRPr lang="en-US" altLang="zh-CN" dirty="0" smtClean="0"/>
          </a:p>
          <a:p>
            <a:r>
              <a:rPr lang="en-US" altLang="zh-CN" b="1" dirty="0" smtClean="0">
                <a:solidFill>
                  <a:srgbClr val="FF0000"/>
                </a:solidFill>
              </a:rPr>
              <a:t>TAs, </a:t>
            </a:r>
            <a:r>
              <a:rPr lang="zh-CN" altLang="en-US" b="1" dirty="0">
                <a:solidFill>
                  <a:srgbClr val="FF0000"/>
                </a:solidFill>
              </a:rPr>
              <a:t>你们</a:t>
            </a:r>
            <a:r>
              <a:rPr lang="zh-CN" altLang="en-US" b="1" dirty="0" smtClean="0">
                <a:solidFill>
                  <a:srgbClr val="FF0000"/>
                </a:solidFill>
              </a:rPr>
              <a:t>来</a:t>
            </a:r>
            <a:r>
              <a:rPr lang="zh-CN" altLang="en-US" b="1" dirty="0">
                <a:solidFill>
                  <a:srgbClr val="FF0000"/>
                </a:solidFill>
              </a:rPr>
              <a:t>解决知识图谱，最后一步</a:t>
            </a:r>
            <a:r>
              <a:rPr lang="en-US" altLang="zh-CN" b="1" dirty="0">
                <a:solidFill>
                  <a:srgbClr val="FF0000"/>
                </a:solidFill>
              </a:rPr>
              <a:t>neo4j</a:t>
            </a:r>
            <a:r>
              <a:rPr lang="zh-CN" altLang="en-US" b="1" dirty="0">
                <a:solidFill>
                  <a:srgbClr val="FF0000"/>
                </a:solidFill>
              </a:rPr>
              <a:t>的可视化</a:t>
            </a:r>
            <a:r>
              <a:rPr lang="zh-CN" altLang="en-US" b="1" dirty="0" smtClean="0">
                <a:solidFill>
                  <a:srgbClr val="FF0000"/>
                </a:solidFill>
              </a:rPr>
              <a:t>问题。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1818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81" y="0"/>
            <a:ext cx="107144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255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81" y="0"/>
            <a:ext cx="107144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731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87" y="0"/>
            <a:ext cx="102810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465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87" y="0"/>
            <a:ext cx="102810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828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END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28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工程目录结构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366" y="0"/>
            <a:ext cx="61940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577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数据源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用到两种数据源：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公司董事信息，股票的行业以及概念信息。</a:t>
            </a:r>
          </a:p>
          <a:p>
            <a:r>
              <a:rPr lang="zh-CN" altLang="en-US" dirty="0" smtClean="0"/>
              <a:t>公司董事信息</a:t>
            </a:r>
          </a:p>
          <a:p>
            <a:pPr lvl="1"/>
            <a:r>
              <a:rPr lang="zh-CN" altLang="en-US" dirty="0" smtClean="0"/>
              <a:t>在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目录下的</a:t>
            </a:r>
            <a:r>
              <a:rPr lang="en-US" altLang="zh-CN" dirty="0" err="1" smtClean="0"/>
              <a:t>stockpage</a:t>
            </a:r>
            <a:r>
              <a:rPr lang="zh-CN" altLang="en-US" dirty="0" smtClean="0"/>
              <a:t>压缩文件中，⾥面的每一个文件是以</a:t>
            </a:r>
            <a:r>
              <a:rPr lang="en-US" altLang="zh-CN" dirty="0" smtClean="0"/>
              <a:t>XXXXXX.html</a:t>
            </a:r>
            <a:r>
              <a:rPr lang="zh-CN" altLang="en-US" dirty="0" smtClean="0"/>
              <a:t>命名，其中</a:t>
            </a:r>
            <a:r>
              <a:rPr lang="en-US" altLang="zh-CN" dirty="0" smtClean="0"/>
              <a:t>XXXXXX</a:t>
            </a:r>
            <a:r>
              <a:rPr lang="zh-CN" altLang="en-US" dirty="0" smtClean="0"/>
              <a:t>是股票代码</a:t>
            </a:r>
            <a:r>
              <a:rPr lang="en-US" altLang="zh-CN" dirty="0" smtClean="0"/>
              <a:t>.</a:t>
            </a:r>
          </a:p>
          <a:p>
            <a:pPr lvl="1"/>
            <a:r>
              <a:rPr lang="zh-CN" altLang="en-US" dirty="0" smtClean="0"/>
              <a:t>是由同花顺个股的⽹页爬取而来的，执行解压缩命令</a:t>
            </a:r>
            <a:r>
              <a:rPr lang="en-US" altLang="zh-CN" dirty="0" smtClean="0"/>
              <a:t>unzip stockpage.zip</a:t>
            </a:r>
            <a:r>
              <a:rPr lang="zh-CN" altLang="en-US" dirty="0" smtClean="0"/>
              <a:t>即可获取。比如对于</a:t>
            </a:r>
            <a:r>
              <a:rPr lang="en-US" altLang="zh-CN" dirty="0" smtClean="0"/>
              <a:t>600007.html</a:t>
            </a:r>
            <a:r>
              <a:rPr lang="zh-CN" altLang="en-US" dirty="0" smtClean="0"/>
              <a:t>，这部分内容来自于</a:t>
            </a:r>
            <a:r>
              <a:rPr lang="en-US" altLang="zh-CN" dirty="0" smtClean="0">
                <a:hlinkClick r:id="rId2"/>
              </a:rPr>
              <a:t>http://stockpage.10jqka.com.cn/600007/company/#manager</a:t>
            </a:r>
            <a:r>
              <a:rPr lang="en-US" altLang="zh-CN" dirty="0" smtClean="0"/>
              <a:t> </a:t>
            </a:r>
          </a:p>
          <a:p>
            <a:r>
              <a:rPr lang="zh-CN" altLang="en-US" dirty="0" smtClean="0"/>
              <a:t>股票行业以及概念信息</a:t>
            </a:r>
          </a:p>
          <a:p>
            <a:pPr lvl="1"/>
            <a:r>
              <a:rPr lang="zh-CN" altLang="en-US" dirty="0" smtClean="0"/>
              <a:t>通过⽹上公开的信息得到。这里使用</a:t>
            </a:r>
            <a:r>
              <a:rPr lang="en-US" altLang="zh-CN" dirty="0" err="1" smtClean="0"/>
              <a:t>Tushare</a:t>
            </a:r>
            <a:r>
              <a:rPr lang="zh-CN" altLang="en-US" dirty="0" smtClean="0"/>
              <a:t>工具来获得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3050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127" y="585216"/>
            <a:ext cx="10143295" cy="1499616"/>
          </a:xfrm>
        </p:spPr>
        <p:txBody>
          <a:bodyPr/>
          <a:lstStyle/>
          <a:p>
            <a:r>
              <a:rPr lang="zh-CN" altLang="en-US" dirty="0" smtClean="0"/>
              <a:t>任务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：从网页中抽取董事会的信息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2809"/>
          </a:xfrm>
        </p:spPr>
        <p:txBody>
          <a:bodyPr>
            <a:noAutofit/>
          </a:bodyPr>
          <a:lstStyle/>
          <a:p>
            <a:r>
              <a:rPr lang="zh-CN" altLang="en-US" sz="2400" dirty="0" smtClean="0"/>
              <a:t>在抓取到的</a:t>
            </a:r>
            <a:r>
              <a:rPr lang="en-US" altLang="zh-CN" sz="2400" dirty="0"/>
              <a:t>html</a:t>
            </a:r>
            <a:r>
              <a:rPr lang="zh-CN" altLang="en-US" sz="2400" dirty="0"/>
              <a:t>文件中，需要对每一个股票</a:t>
            </a:r>
            <a:r>
              <a:rPr lang="en-US" altLang="zh-CN" sz="2400" dirty="0"/>
              <a:t>/</a:t>
            </a:r>
            <a:r>
              <a:rPr lang="zh-CN" altLang="en-US" sz="2400" dirty="0"/>
              <a:t>公司抽取董事会成员的</a:t>
            </a:r>
            <a:r>
              <a:rPr lang="zh-CN" altLang="en-US" sz="2400" dirty="0" smtClean="0"/>
              <a:t>信息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这</a:t>
            </a:r>
            <a:r>
              <a:rPr lang="zh-CN" altLang="en-US" sz="2000" dirty="0"/>
              <a:t>部分信息包括董事会成员“姓名”、“职务”、“性别”、“年龄”共四个字段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首先</a:t>
            </a:r>
            <a:r>
              <a:rPr lang="zh-CN" altLang="en-US" sz="2000" dirty="0"/>
              <a:t>，姓名和职务的字段来自于</a:t>
            </a:r>
            <a:r>
              <a:rPr lang="zh-CN" altLang="en-US" sz="2000" dirty="0" smtClean="0"/>
              <a:t>：</a:t>
            </a:r>
            <a:endParaRPr lang="en-US" altLang="zh-CN" sz="2000" dirty="0" smtClean="0"/>
          </a:p>
          <a:p>
            <a:endParaRPr lang="en-US" altLang="zh-CN" sz="2400" dirty="0"/>
          </a:p>
          <a:p>
            <a:endParaRPr lang="en-US" altLang="zh-CN" sz="2400" dirty="0" smtClean="0"/>
          </a:p>
          <a:p>
            <a:endParaRPr lang="en-US" altLang="zh-CN" sz="2400" dirty="0"/>
          </a:p>
          <a:p>
            <a:endParaRPr lang="en-US" altLang="zh-CN" sz="2400" dirty="0" smtClean="0"/>
          </a:p>
          <a:p>
            <a:endParaRPr lang="en-US" altLang="zh-CN" sz="2400" dirty="0"/>
          </a:p>
          <a:p>
            <a:endParaRPr lang="en-US" altLang="zh-CN" sz="2400" dirty="0" smtClean="0"/>
          </a:p>
          <a:p>
            <a:pPr marL="0" indent="0">
              <a:buNone/>
            </a:pPr>
            <a:r>
              <a:rPr lang="zh-CN" altLang="en-US" sz="2400" dirty="0" smtClean="0"/>
              <a:t>在</a:t>
            </a:r>
            <a:r>
              <a:rPr lang="zh-CN" altLang="en-US" sz="2400" dirty="0"/>
              <a:t>这里总共有</a:t>
            </a:r>
            <a:r>
              <a:rPr lang="en-US" altLang="zh-CN" sz="2400" dirty="0"/>
              <a:t>12</a:t>
            </a:r>
            <a:r>
              <a:rPr lang="zh-CN" altLang="en-US" sz="2400" dirty="0"/>
              <a:t>位董事成员的信息，都需要抽取</a:t>
            </a:r>
            <a:r>
              <a:rPr lang="zh-CN" altLang="en-US" sz="2400" dirty="0" smtClean="0"/>
              <a:t>出来</a:t>
            </a:r>
            <a:r>
              <a:rPr lang="en-US" altLang="zh-CN" sz="2400" dirty="0" smtClean="0"/>
              <a:t>.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75598"/>
            <a:ext cx="10329223" cy="265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873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127" y="488966"/>
            <a:ext cx="10747569" cy="1499616"/>
          </a:xfrm>
        </p:spPr>
        <p:txBody>
          <a:bodyPr/>
          <a:lstStyle/>
          <a:p>
            <a:r>
              <a:rPr lang="zh-CN" altLang="en-US" dirty="0" smtClean="0"/>
              <a:t>性别和年龄字段从下附图里抽取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579" y="1690688"/>
            <a:ext cx="9884343" cy="491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8394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694</TotalTime>
  <Words>3749</Words>
  <Application>Microsoft Office PowerPoint</Application>
  <PresentationFormat>宽屏</PresentationFormat>
  <Paragraphs>571</Paragraphs>
  <Slides>59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59</vt:i4>
      </vt:variant>
    </vt:vector>
  </HeadingPairs>
  <TitlesOfParts>
    <vt:vector size="66" baseType="lpstr">
      <vt:lpstr>-apple-system</vt:lpstr>
      <vt:lpstr>等线</vt:lpstr>
      <vt:lpstr>华文仿宋</vt:lpstr>
      <vt:lpstr>Tw Cen MT</vt:lpstr>
      <vt:lpstr>Tw Cen MT Condensed</vt:lpstr>
      <vt:lpstr>Wingdings 3</vt:lpstr>
      <vt:lpstr>积分</vt:lpstr>
      <vt:lpstr>利用网络上公开的数据 构建证券知识图谱</vt:lpstr>
      <vt:lpstr>PowerPoint 演示文稿</vt:lpstr>
      <vt:lpstr>PowerPoint 演示文稿</vt:lpstr>
      <vt:lpstr>PowerPoint 演示文稿</vt:lpstr>
      <vt:lpstr>PowerPoint 演示文稿</vt:lpstr>
      <vt:lpstr>工程目录结构</vt:lpstr>
      <vt:lpstr>数据源</vt:lpstr>
      <vt:lpstr>任务1：从网页中抽取董事会的信息</vt:lpstr>
      <vt:lpstr>性别和年龄字段从下附图里抽取</vt:lpstr>
      <vt:lpstr>任务2：获取股票行业和概念的信息</vt:lpstr>
      <vt:lpstr>任务3：设计知识图谱</vt:lpstr>
      <vt:lpstr>设计图</vt:lpstr>
      <vt:lpstr>任务4：创建可以导⼊Neo4j的csv文件</vt:lpstr>
      <vt:lpstr>任务5：利用上面的csv文件生成数据库</vt:lpstr>
      <vt:lpstr>任务6：基于构建好的知识图谱，通过编写Cypher语句回答如下问题</vt:lpstr>
      <vt:lpstr>PowerPoint 演示文稿</vt:lpstr>
      <vt:lpstr>任务7：构建人的实体时，重名问题具体怎么解决？</vt:lpstr>
      <vt:lpstr>补充：抓取网页 by Hongfei Yan</vt:lpstr>
      <vt:lpstr>PowerPoint 演示文稿</vt:lpstr>
      <vt:lpstr>PowerPoint 演示文稿</vt:lpstr>
      <vt:lpstr>PowerPoint 演示文稿</vt:lpstr>
      <vt:lpstr>用到软件</vt:lpstr>
      <vt:lpstr>PowerPoint 演示文稿</vt:lpstr>
      <vt:lpstr>PowerPoint 演示文稿</vt:lpstr>
      <vt:lpstr>PowerPoint 演示文稿</vt:lpstr>
      <vt:lpstr>PowerPoint 演示文稿</vt:lpstr>
      <vt:lpstr>Selenium库，geckodriver驱动Firefox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单个带iframe的网页可以抓回来了</vt:lpstr>
      <vt:lpstr>PowerPoint 演示文稿</vt:lpstr>
      <vt:lpstr>PowerPoint 演示文稿</vt:lpstr>
      <vt:lpstr>PowerPoint 演示文稿</vt:lpstr>
      <vt:lpstr>PowerPoint 演示文稿</vt:lpstr>
      <vt:lpstr>抓取4个小时，加了延时，避免封爬虫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按第0项或者第1项排序</vt:lpstr>
      <vt:lpstr>PowerPoint 演示文稿</vt:lpstr>
      <vt:lpstr>PowerPoint 演示文稿</vt:lpstr>
      <vt:lpstr>PowerPoint 演示文稿</vt:lpstr>
      <vt:lpstr>设计图</vt:lpstr>
      <vt:lpstr>PowerPoint 演示文稿</vt:lpstr>
      <vt:lpstr>PowerPoint 演示文稿</vt:lpstr>
      <vt:lpstr>PowerPoint 演示文稿</vt:lpstr>
      <vt:lpstr>用到软件</vt:lpstr>
      <vt:lpstr>可视化没跑通</vt:lpstr>
      <vt:lpstr>PowerPoint 演示文稿</vt:lpstr>
      <vt:lpstr>PowerPoint 演示文稿</vt:lpstr>
      <vt:lpstr>PowerPoint 演示文稿</vt:lpstr>
      <vt:lpstr>PowerPoint 演示文稿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股票知识图谱</dc:title>
  <dc:creator>joy</dc:creator>
  <cp:lastModifiedBy>yan hf</cp:lastModifiedBy>
  <cp:revision>34</cp:revision>
  <dcterms:created xsi:type="dcterms:W3CDTF">2019-11-09T13:32:40Z</dcterms:created>
  <dcterms:modified xsi:type="dcterms:W3CDTF">2019-11-12T06:52:42Z</dcterms:modified>
</cp:coreProperties>
</file>

<file path=docProps/thumbnail.jpeg>
</file>